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entation.xml" ContentType="application/vnd.openxmlformats-officedocument.presentationml.presentation.main+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7.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25.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ppt/tags/tag1.xml" ContentType="application/vnd.openxmlformats-officedocument.presentationml.tag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2" r:id="rId2"/>
  </p:sldMasterIdLst>
  <p:notesMasterIdLst>
    <p:notesMasterId r:id="rId38"/>
  </p:notesMasterIdLst>
  <p:handoutMasterIdLst>
    <p:handoutMasterId r:id="rId39"/>
  </p:handoutMasterIdLst>
  <p:sldIdLst>
    <p:sldId id="895" r:id="rId3"/>
    <p:sldId id="997" r:id="rId4"/>
    <p:sldId id="957" r:id="rId5"/>
    <p:sldId id="996" r:id="rId6"/>
    <p:sldId id="983" r:id="rId7"/>
    <p:sldId id="961" r:id="rId8"/>
    <p:sldId id="998" r:id="rId9"/>
    <p:sldId id="627" r:id="rId10"/>
    <p:sldId id="1004" r:id="rId11"/>
    <p:sldId id="999" r:id="rId12"/>
    <p:sldId id="869" r:id="rId13"/>
    <p:sldId id="990" r:id="rId14"/>
    <p:sldId id="1000" r:id="rId15"/>
    <p:sldId id="969" r:id="rId16"/>
    <p:sldId id="753" r:id="rId17"/>
    <p:sldId id="987" r:id="rId18"/>
    <p:sldId id="1003" r:id="rId19"/>
    <p:sldId id="1010" r:id="rId20"/>
    <p:sldId id="977" r:id="rId21"/>
    <p:sldId id="1013" r:id="rId22"/>
    <p:sldId id="1014" r:id="rId23"/>
    <p:sldId id="1015" r:id="rId24"/>
    <p:sldId id="1023" r:id="rId25"/>
    <p:sldId id="1021" r:id="rId26"/>
    <p:sldId id="1012" r:id="rId27"/>
    <p:sldId id="1022" r:id="rId28"/>
    <p:sldId id="1018" r:id="rId29"/>
    <p:sldId id="1019" r:id="rId30"/>
    <p:sldId id="1020" r:id="rId31"/>
    <p:sldId id="1016" r:id="rId32"/>
    <p:sldId id="979" r:id="rId33"/>
    <p:sldId id="1002" r:id="rId34"/>
    <p:sldId id="1009" r:id="rId35"/>
    <p:sldId id="1006" r:id="rId36"/>
    <p:sldId id="971" r:id="rId37"/>
  </p:sldIdLst>
  <p:sldSz cx="9144000" cy="6858000" type="screen4x3"/>
  <p:notesSz cx="6794500" cy="9931400"/>
  <p:custDataLst>
    <p:tags r:id="rId4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 Britt Mølsæter" initials="ABM" lastIdx="11" clrIdx="0">
    <p:extLst>
      <p:ext uri="{19B8F6BF-5375-455C-9EA6-DF929625EA0E}">
        <p15:presenceInfo xmlns:p15="http://schemas.microsoft.com/office/powerpoint/2012/main" userId="S::annebmol@uio.no::77ce6e4f-8df9-45ae-9bfb-0cdffefd9212" providerId="AD"/>
      </p:ext>
    </p:extLst>
  </p:cmAuthor>
  <p:cmAuthor id="2" name="Sigurd Høye" initials="SH" lastIdx="6" clrIdx="1">
    <p:extLst>
      <p:ext uri="{19B8F6BF-5375-455C-9EA6-DF929625EA0E}">
        <p15:presenceInfo xmlns:p15="http://schemas.microsoft.com/office/powerpoint/2012/main" userId="S-1-5-21-1927809936-1189766144-1318725885-2202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219993"/>
    <a:srgbClr val="2EC4BB"/>
    <a:srgbClr val="7CBCF3"/>
    <a:srgbClr val="6EB8F3"/>
    <a:srgbClr val="4982B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30" autoAdjust="0"/>
    <p:restoredTop sz="58322" autoAdjust="0"/>
  </p:normalViewPr>
  <p:slideViewPr>
    <p:cSldViewPr snapToGrid="0" snapToObjects="1">
      <p:cViewPr varScale="1">
        <p:scale>
          <a:sx n="64" d="100"/>
          <a:sy n="64" d="100"/>
        </p:scale>
        <p:origin x="2556" y="66"/>
      </p:cViewPr>
      <p:guideLst>
        <p:guide orient="horz" pos="2160"/>
        <p:guide pos="2880"/>
      </p:guideLst>
    </p:cSldViewPr>
  </p:slideViewPr>
  <p:outlineViewPr>
    <p:cViewPr>
      <p:scale>
        <a:sx n="33" d="100"/>
        <a:sy n="33" d="100"/>
      </p:scale>
      <p:origin x="0" y="-22362"/>
    </p:cViewPr>
  </p:outlineViewPr>
  <p:notesTextViewPr>
    <p:cViewPr>
      <p:scale>
        <a:sx n="66" d="100"/>
        <a:sy n="66" d="100"/>
      </p:scale>
      <p:origin x="0" y="0"/>
    </p:cViewPr>
  </p:notesTextViewPr>
  <p:sorterViewPr>
    <p:cViewPr>
      <p:scale>
        <a:sx n="100" d="100"/>
        <a:sy n="100" d="100"/>
      </p:scale>
      <p:origin x="0" y="-13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46" Type="http://schemas.openxmlformats.org/officeDocument/2006/relationships/customXml" Target="../customXml/item1.xml"/><Relationship Id="rId20" Type="http://schemas.openxmlformats.org/officeDocument/2006/relationships/slide" Target="slides/slide18.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657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48646" y="0"/>
            <a:ext cx="2944283" cy="496570"/>
          </a:xfrm>
          <a:prstGeom prst="rect">
            <a:avLst/>
          </a:prstGeom>
        </p:spPr>
        <p:txBody>
          <a:bodyPr vert="horz" lIns="91440" tIns="45720" rIns="91440" bIns="45720" rtlCol="0"/>
          <a:lstStyle>
            <a:lvl1pPr algn="r">
              <a:defRPr sz="1200"/>
            </a:lvl1pPr>
          </a:lstStyle>
          <a:p>
            <a:fld id="{2AC690CD-C97F-A441-8C68-6CEF64995109}" type="datetimeFigureOut">
              <a:t>27.02.2025</a:t>
            </a:fld>
            <a:endParaRPr lang="en-US" dirty="0"/>
          </a:p>
        </p:txBody>
      </p:sp>
      <p:sp>
        <p:nvSpPr>
          <p:cNvPr id="4" name="Footer Placeholder 3"/>
          <p:cNvSpPr>
            <a:spLocks noGrp="1"/>
          </p:cNvSpPr>
          <p:nvPr>
            <p:ph type="ftr" sz="quarter" idx="2"/>
          </p:nvPr>
        </p:nvSpPr>
        <p:spPr>
          <a:xfrm>
            <a:off x="1" y="9433107"/>
            <a:ext cx="2944283" cy="49657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48646" y="9433107"/>
            <a:ext cx="2944283" cy="496570"/>
          </a:xfrm>
          <a:prstGeom prst="rect">
            <a:avLst/>
          </a:prstGeom>
        </p:spPr>
        <p:txBody>
          <a:bodyPr vert="horz" lIns="91440" tIns="45720" rIns="91440" bIns="45720" rtlCol="0" anchor="b"/>
          <a:lstStyle>
            <a:lvl1pPr algn="r">
              <a:defRPr sz="1200"/>
            </a:lvl1pPr>
          </a:lstStyle>
          <a:p>
            <a:fld id="{15407FA4-065E-2640-B3D6-2CC5CE3463FE}" type="slidenum">
              <a:t>‹#›</a:t>
            </a:fld>
            <a:endParaRPr lang="en-US" dirty="0"/>
          </a:p>
        </p:txBody>
      </p:sp>
    </p:spTree>
    <p:extLst>
      <p:ext uri="{BB962C8B-B14F-4D97-AF65-F5344CB8AC3E}">
        <p14:creationId xmlns:p14="http://schemas.microsoft.com/office/powerpoint/2010/main" val="765608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657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48646" y="0"/>
            <a:ext cx="2944283" cy="496570"/>
          </a:xfrm>
          <a:prstGeom prst="rect">
            <a:avLst/>
          </a:prstGeom>
        </p:spPr>
        <p:txBody>
          <a:bodyPr vert="horz" lIns="91440" tIns="45720" rIns="91440" bIns="45720" rtlCol="0"/>
          <a:lstStyle>
            <a:lvl1pPr algn="r">
              <a:defRPr sz="1200"/>
            </a:lvl1pPr>
          </a:lstStyle>
          <a:p>
            <a:fld id="{ADA43F1B-576A-334D-82D3-A0E4954B4E2D}" type="datetimeFigureOut">
              <a:t>27.02.2025</a:t>
            </a:fld>
            <a:endParaRPr lang="en-US" dirty="0"/>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en-US"/>
          </a:p>
        </p:txBody>
      </p:sp>
      <p:sp>
        <p:nvSpPr>
          <p:cNvPr id="6" name="Footer Placeholder 5"/>
          <p:cNvSpPr>
            <a:spLocks noGrp="1"/>
          </p:cNvSpPr>
          <p:nvPr>
            <p:ph type="ftr" sz="quarter" idx="4"/>
          </p:nvPr>
        </p:nvSpPr>
        <p:spPr>
          <a:xfrm>
            <a:off x="1" y="9433107"/>
            <a:ext cx="2944283" cy="49657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48646" y="9433107"/>
            <a:ext cx="2944283" cy="496570"/>
          </a:xfrm>
          <a:prstGeom prst="rect">
            <a:avLst/>
          </a:prstGeom>
        </p:spPr>
        <p:txBody>
          <a:bodyPr vert="horz" lIns="91440" tIns="45720" rIns="91440" bIns="45720" rtlCol="0" anchor="b"/>
          <a:lstStyle>
            <a:lvl1pPr algn="r">
              <a:defRPr sz="1200"/>
            </a:lvl1pPr>
          </a:lstStyle>
          <a:p>
            <a:fld id="{57D46B6D-5B73-7A4C-984B-75E154DA9EA3}" type="slidenum">
              <a:t>‹#›</a:t>
            </a:fld>
            <a:endParaRPr lang="en-US" dirty="0"/>
          </a:p>
        </p:txBody>
      </p:sp>
    </p:spTree>
    <p:extLst>
      <p:ext uri="{BB962C8B-B14F-4D97-AF65-F5344CB8AC3E}">
        <p14:creationId xmlns:p14="http://schemas.microsoft.com/office/powerpoint/2010/main" val="29400322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ncbi.nlm.nih.gov/pubmed/?term=Mayne%20S%5BAuthor%5D&amp;cauthor=true&amp;cauthor_uid=29318570"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gupea.ub.gu.se/bitstream/2077/35204/1/gupea_2077_35204_1.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i="1" dirty="0"/>
              <a:t>Sist </a:t>
            </a:r>
            <a:r>
              <a:rPr lang="en-GB" sz="1200" b="1" i="1" dirty="0" err="1"/>
              <a:t>oppdatert</a:t>
            </a:r>
            <a:r>
              <a:rPr lang="en-GB" sz="1200" b="1" i="1" dirty="0"/>
              <a:t> </a:t>
            </a:r>
            <a:r>
              <a:rPr lang="en-GB" sz="1200" b="1" i="1" dirty="0" err="1"/>
              <a:t>februar</a:t>
            </a:r>
            <a:r>
              <a:rPr lang="en-GB" sz="1200" b="1" i="1"/>
              <a:t> 2025</a:t>
            </a:r>
          </a:p>
          <a:p>
            <a:endParaRPr lang="nb-NO"/>
          </a:p>
        </p:txBody>
      </p:sp>
      <p:sp>
        <p:nvSpPr>
          <p:cNvPr id="4" name="Slide Number Placeholder 3"/>
          <p:cNvSpPr>
            <a:spLocks noGrp="1"/>
          </p:cNvSpPr>
          <p:nvPr>
            <p:ph type="sldNum" sz="quarter" idx="10"/>
          </p:nvPr>
        </p:nvSpPr>
        <p:spPr/>
        <p:txBody>
          <a:bodyPr/>
          <a:lstStyle/>
          <a:p>
            <a:fld id="{57D46B6D-5B73-7A4C-984B-75E154DA9EA3}" type="slidenum">
              <a:rPr lang="nb-NO" smtClean="0"/>
              <a:t>1</a:t>
            </a:fld>
            <a:endParaRPr lang="nb-NO" dirty="0"/>
          </a:p>
        </p:txBody>
      </p:sp>
    </p:spTree>
    <p:extLst>
      <p:ext uri="{BB962C8B-B14F-4D97-AF65-F5344CB8AC3E}">
        <p14:creationId xmlns:p14="http://schemas.microsoft.com/office/powerpoint/2010/main" val="2514824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dirty="0"/>
              <a:t>ANBEFALES</a:t>
            </a:r>
            <a:r>
              <a:rPr lang="nb-NO" sz="1200" b="1" baseline="0" dirty="0"/>
              <a:t> </a:t>
            </a:r>
          </a:p>
          <a:p>
            <a:endParaRPr lang="nb-NO" dirty="0"/>
          </a:p>
          <a:p>
            <a:r>
              <a:rPr lang="nb-NO" dirty="0"/>
              <a:t>Poenget her er å finne ut om Laura i det hele tatt har en forverring eller sykdom. Hvis hun ikke har tegn til urinveisinfeksjon, er det ikke nødvendig å undersøke urinen.</a:t>
            </a:r>
            <a:endParaRPr lang="en-US" dirty="0"/>
          </a:p>
        </p:txBody>
      </p:sp>
      <p:sp>
        <p:nvSpPr>
          <p:cNvPr id="4" name="Slide Number Placeholder 3"/>
          <p:cNvSpPr>
            <a:spLocks noGrp="1"/>
          </p:cNvSpPr>
          <p:nvPr>
            <p:ph type="sldNum" sz="quarter" idx="10"/>
          </p:nvPr>
        </p:nvSpPr>
        <p:spPr/>
        <p:txBody>
          <a:bodyPr/>
          <a:lstStyle/>
          <a:p>
            <a:fld id="{57D46B6D-5B73-7A4C-984B-75E154DA9EA3}" type="slidenum">
              <a:rPr lang="en-US" smtClean="0"/>
              <a:t>10</a:t>
            </a:fld>
            <a:endParaRPr lang="en-US" dirty="0"/>
          </a:p>
        </p:txBody>
      </p:sp>
    </p:spTree>
    <p:extLst>
      <p:ext uri="{BB962C8B-B14F-4D97-AF65-F5344CB8AC3E}">
        <p14:creationId xmlns:p14="http://schemas.microsoft.com/office/powerpoint/2010/main" val="1194867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baseline="0" dirty="0"/>
              <a:t>ANBEFALES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dirty="0"/>
              <a:t>Forskning </a:t>
            </a:r>
            <a:r>
              <a:rPr lang="sv-SE" sz="1200" dirty="0" err="1"/>
              <a:t>viser</a:t>
            </a:r>
            <a:r>
              <a:rPr lang="sv-SE" sz="1200" dirty="0"/>
              <a:t> at </a:t>
            </a:r>
            <a:r>
              <a:rPr lang="sv-SE" sz="1200" dirty="0" err="1"/>
              <a:t>uspesifikke</a:t>
            </a:r>
            <a:r>
              <a:rPr lang="sv-SE" sz="1200" dirty="0"/>
              <a:t> </a:t>
            </a:r>
            <a:r>
              <a:rPr lang="sv-SE" sz="1200" dirty="0" err="1"/>
              <a:t>symptomer</a:t>
            </a:r>
            <a:r>
              <a:rPr lang="sv-SE" sz="1200" dirty="0"/>
              <a:t> som </a:t>
            </a:r>
            <a:r>
              <a:rPr lang="sv-SE" sz="1200" dirty="0" err="1"/>
              <a:t>trøtthet</a:t>
            </a:r>
            <a:r>
              <a:rPr lang="sv-SE" sz="1200" dirty="0"/>
              <a:t>, </a:t>
            </a:r>
            <a:r>
              <a:rPr lang="sv-SE" sz="1200" dirty="0" err="1"/>
              <a:t>uro</a:t>
            </a:r>
            <a:r>
              <a:rPr lang="sv-SE" sz="1200" dirty="0"/>
              <a:t> </a:t>
            </a:r>
            <a:r>
              <a:rPr lang="sv-SE" sz="1200" dirty="0" err="1"/>
              <a:t>forvirring</a:t>
            </a:r>
            <a:r>
              <a:rPr lang="sv-SE" sz="1200" dirty="0"/>
              <a:t>,</a:t>
            </a:r>
            <a:r>
              <a:rPr lang="sv-SE" sz="1200" baseline="0" dirty="0"/>
              <a:t> UTEN samtidige </a:t>
            </a:r>
            <a:r>
              <a:rPr lang="sv-SE" sz="1200" baseline="0" dirty="0" err="1"/>
              <a:t>akutte</a:t>
            </a:r>
            <a:r>
              <a:rPr lang="sv-SE" sz="1200" baseline="0" dirty="0"/>
              <a:t> </a:t>
            </a:r>
            <a:r>
              <a:rPr lang="sv-SE" sz="1200" baseline="0" dirty="0" err="1"/>
              <a:t>symptomer</a:t>
            </a:r>
            <a:r>
              <a:rPr lang="sv-SE" sz="1200" baseline="0" dirty="0"/>
              <a:t> </a:t>
            </a:r>
            <a:r>
              <a:rPr lang="sv-SE" sz="1200" baseline="0" dirty="0" err="1"/>
              <a:t>fra</a:t>
            </a:r>
            <a:r>
              <a:rPr lang="sv-SE" sz="1200" baseline="0" dirty="0"/>
              <a:t> </a:t>
            </a:r>
            <a:r>
              <a:rPr lang="sv-SE" sz="1200" baseline="0" dirty="0" err="1"/>
              <a:t>urinveiene</a:t>
            </a:r>
            <a:r>
              <a:rPr lang="sv-SE" sz="1200" baseline="0" dirty="0"/>
              <a:t> </a:t>
            </a:r>
            <a:r>
              <a:rPr lang="sv-SE" sz="1200" baseline="0" dirty="0" err="1"/>
              <a:t>oftes</a:t>
            </a:r>
            <a:r>
              <a:rPr lang="sv-SE" sz="1200" baseline="0" dirty="0"/>
              <a:t> IKKE er </a:t>
            </a:r>
            <a:r>
              <a:rPr lang="sv-SE" sz="1200" baseline="0" dirty="0" err="1"/>
              <a:t>forårsaket</a:t>
            </a:r>
            <a:r>
              <a:rPr lang="sv-SE" sz="1200" baseline="0" dirty="0"/>
              <a:t> av en </a:t>
            </a:r>
            <a:r>
              <a:rPr lang="sv-SE" sz="1200" baseline="0" dirty="0" err="1"/>
              <a:t>urinveisinfeksjon</a:t>
            </a:r>
            <a:r>
              <a:rPr lang="sv-SE" sz="1200" baseline="0" dirty="0"/>
              <a:t>, </a:t>
            </a:r>
            <a:r>
              <a:rPr lang="sv-SE" sz="1200" baseline="0" dirty="0" err="1"/>
              <a:t>selv</a:t>
            </a:r>
            <a:r>
              <a:rPr lang="sv-SE" sz="1200" baseline="0" dirty="0"/>
              <a:t> om </a:t>
            </a:r>
            <a:r>
              <a:rPr lang="sv-SE" sz="1200" baseline="0" dirty="0" err="1"/>
              <a:t>urinstiks</a:t>
            </a:r>
            <a:r>
              <a:rPr lang="sv-SE" sz="1200" baseline="0" dirty="0"/>
              <a:t> og urindyrkning er positiv. </a:t>
            </a: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baseline="0" dirty="0"/>
              <a:t>Det å forskrive urinveisantibiotika uten først å ha utelukket andre mulige årsaker til de uspesifikke besværet kan utgjøre en pasientsikkerhetsrisiko, ettersom andre tilstander da risikere å forbli udiagnostiserte og ubehandlet.</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200"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baseline="0" dirty="0"/>
              <a:t>Har hun smerter? Har hun feks falt ut av sengen? osv</a:t>
            </a:r>
          </a:p>
        </p:txBody>
      </p:sp>
      <p:sp>
        <p:nvSpPr>
          <p:cNvPr id="4" name="Slide Number Placeholder 3"/>
          <p:cNvSpPr>
            <a:spLocks noGrp="1"/>
          </p:cNvSpPr>
          <p:nvPr>
            <p:ph type="sldNum" sz="quarter" idx="10"/>
          </p:nvPr>
        </p:nvSpPr>
        <p:spPr/>
        <p:txBody>
          <a:bodyPr/>
          <a:lstStyle/>
          <a:p>
            <a:fld id="{57D46B6D-5B73-7A4C-984B-75E154DA9EA3}" type="slidenum">
              <a:rPr lang="nb-NO" smtClean="0"/>
              <a:t>11</a:t>
            </a:fld>
            <a:endParaRPr lang="nb-NO" dirty="0"/>
          </a:p>
        </p:txBody>
      </p:sp>
    </p:spTree>
    <p:extLst>
      <p:ext uri="{BB962C8B-B14F-4D97-AF65-F5344CB8AC3E}">
        <p14:creationId xmlns:p14="http://schemas.microsoft.com/office/powerpoint/2010/main" val="2530710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lang="nb-NO" sz="1200" b="1" baseline="0" dirty="0"/>
              <a:t>KAN FJERNES </a:t>
            </a:r>
          </a:p>
          <a:p>
            <a:pPr marL="0" indent="0" algn="l">
              <a:spcBef>
                <a:spcPct val="50000"/>
              </a:spcBef>
              <a:buNone/>
            </a:pPr>
            <a:r>
              <a:rPr lang="en-US" sz="1200" b="1" dirty="0" err="1">
                <a:solidFill>
                  <a:srgbClr val="000000"/>
                </a:solidFill>
              </a:rPr>
              <a:t>Hva</a:t>
            </a:r>
            <a:r>
              <a:rPr lang="en-US" sz="1200" b="1" dirty="0">
                <a:solidFill>
                  <a:srgbClr val="000000"/>
                </a:solidFill>
              </a:rPr>
              <a:t> </a:t>
            </a:r>
            <a:r>
              <a:rPr lang="en-US" sz="1200" b="1" dirty="0" err="1">
                <a:solidFill>
                  <a:srgbClr val="000000"/>
                </a:solidFill>
              </a:rPr>
              <a:t>er</a:t>
            </a:r>
            <a:r>
              <a:rPr lang="en-US" sz="1200" b="1" dirty="0">
                <a:solidFill>
                  <a:srgbClr val="000000"/>
                </a:solidFill>
              </a:rPr>
              <a:t> de </a:t>
            </a:r>
            <a:r>
              <a:rPr lang="en-US" sz="1200" b="1" dirty="0" err="1">
                <a:solidFill>
                  <a:srgbClr val="000000"/>
                </a:solidFill>
              </a:rPr>
              <a:t>vanligste</a:t>
            </a:r>
            <a:r>
              <a:rPr lang="en-US" sz="1200" b="1" dirty="0">
                <a:solidFill>
                  <a:srgbClr val="000000"/>
                </a:solidFill>
              </a:rPr>
              <a:t> </a:t>
            </a:r>
            <a:r>
              <a:rPr lang="en-US" sz="1200" b="1" dirty="0" err="1">
                <a:solidFill>
                  <a:srgbClr val="000000"/>
                </a:solidFill>
              </a:rPr>
              <a:t>årsakene</a:t>
            </a:r>
            <a:r>
              <a:rPr lang="en-US" sz="1200" b="1" dirty="0">
                <a:solidFill>
                  <a:srgbClr val="000000"/>
                </a:solidFill>
              </a:rPr>
              <a:t> </a:t>
            </a:r>
            <a:r>
              <a:rPr lang="en-US" sz="1200" b="1" dirty="0" err="1">
                <a:solidFill>
                  <a:srgbClr val="000000"/>
                </a:solidFill>
              </a:rPr>
              <a:t>til</a:t>
            </a:r>
            <a:r>
              <a:rPr lang="en-US" sz="1200" b="1" dirty="0">
                <a:solidFill>
                  <a:srgbClr val="000000"/>
                </a:solidFill>
              </a:rPr>
              <a:t> at </a:t>
            </a:r>
            <a:r>
              <a:rPr lang="en-US" sz="1200" b="1" dirty="0" err="1">
                <a:solidFill>
                  <a:srgbClr val="000000"/>
                </a:solidFill>
              </a:rPr>
              <a:t>personalet</a:t>
            </a:r>
            <a:r>
              <a:rPr lang="en-US" sz="1200" b="1" dirty="0">
                <a:solidFill>
                  <a:srgbClr val="000000"/>
                </a:solidFill>
              </a:rPr>
              <a:t> </a:t>
            </a:r>
            <a:r>
              <a:rPr lang="en-US" sz="1200" b="1" dirty="0" err="1">
                <a:solidFill>
                  <a:srgbClr val="000000"/>
                </a:solidFill>
              </a:rPr>
              <a:t>mistenker</a:t>
            </a:r>
            <a:r>
              <a:rPr lang="en-US" sz="1200" b="1" dirty="0">
                <a:solidFill>
                  <a:srgbClr val="000000"/>
                </a:solidFill>
              </a:rPr>
              <a:t> UVI </a:t>
            </a:r>
            <a:r>
              <a:rPr lang="en-US" sz="1200" b="1" dirty="0" err="1">
                <a:solidFill>
                  <a:srgbClr val="000000"/>
                </a:solidFill>
              </a:rPr>
              <a:t>blant</a:t>
            </a:r>
            <a:r>
              <a:rPr lang="en-US" sz="1200" b="1" dirty="0">
                <a:solidFill>
                  <a:srgbClr val="000000"/>
                </a:solidFill>
              </a:rPr>
              <a:t> </a:t>
            </a:r>
            <a:r>
              <a:rPr lang="en-US" sz="1200" b="1" dirty="0" err="1">
                <a:solidFill>
                  <a:srgbClr val="000000"/>
                </a:solidFill>
              </a:rPr>
              <a:t>beboere</a:t>
            </a:r>
            <a:r>
              <a:rPr lang="en-US" sz="1200" b="1" dirty="0">
                <a:solidFill>
                  <a:srgbClr val="000000"/>
                </a:solidFill>
              </a:rPr>
              <a:t> </a:t>
            </a:r>
            <a:r>
              <a:rPr lang="en-US" sz="1200" b="1" dirty="0" err="1">
                <a:solidFill>
                  <a:srgbClr val="000000"/>
                </a:solidFill>
              </a:rPr>
              <a:t>på</a:t>
            </a:r>
            <a:r>
              <a:rPr lang="en-US" sz="1200" b="1" dirty="0">
                <a:solidFill>
                  <a:srgbClr val="000000"/>
                </a:solidFill>
              </a:rPr>
              <a:t> </a:t>
            </a:r>
            <a:r>
              <a:rPr lang="en-US" sz="1200" b="1" dirty="0" err="1">
                <a:solidFill>
                  <a:srgbClr val="000000"/>
                </a:solidFill>
              </a:rPr>
              <a:t>sykehjem</a:t>
            </a:r>
            <a:r>
              <a:rPr lang="en-US" sz="1200" b="1" dirty="0">
                <a:solidFill>
                  <a:srgbClr val="000000"/>
                </a:solidFill>
              </a:rPr>
              <a:t>?</a:t>
            </a:r>
            <a:r>
              <a:rPr lang="sv-SE" sz="1200" b="1" dirty="0">
                <a:solidFill>
                  <a:srgbClr val="000000"/>
                </a:solidFill>
              </a:rPr>
              <a:t> </a:t>
            </a:r>
          </a:p>
          <a:p>
            <a:pPr marL="0" indent="0" algn="l">
              <a:spcBef>
                <a:spcPct val="50000"/>
              </a:spcBef>
              <a:buNone/>
            </a:pPr>
            <a:r>
              <a:rPr lang="sv-SE" sz="1200" b="1" dirty="0">
                <a:solidFill>
                  <a:srgbClr val="000000"/>
                </a:solidFill>
              </a:rPr>
              <a:t>Er det </a:t>
            </a:r>
            <a:r>
              <a:rPr lang="sv-SE" sz="1200" b="1" dirty="0" err="1">
                <a:solidFill>
                  <a:srgbClr val="000000"/>
                </a:solidFill>
              </a:rPr>
              <a:t>symptomer</a:t>
            </a:r>
            <a:r>
              <a:rPr lang="sv-SE" sz="1200" b="1" dirty="0">
                <a:solidFill>
                  <a:srgbClr val="000000"/>
                </a:solidFill>
              </a:rPr>
              <a:t> </a:t>
            </a:r>
            <a:r>
              <a:rPr lang="sv-SE" sz="1200" b="1" dirty="0" err="1">
                <a:solidFill>
                  <a:srgbClr val="000000"/>
                </a:solidFill>
              </a:rPr>
              <a:t>fra</a:t>
            </a:r>
            <a:r>
              <a:rPr lang="sv-SE" sz="1200" b="1" dirty="0">
                <a:solidFill>
                  <a:srgbClr val="000000"/>
                </a:solidFill>
              </a:rPr>
              <a:t> </a:t>
            </a:r>
            <a:r>
              <a:rPr lang="sv-SE" sz="1200" b="1" dirty="0" err="1">
                <a:solidFill>
                  <a:srgbClr val="000000"/>
                </a:solidFill>
              </a:rPr>
              <a:t>urinveiene</a:t>
            </a:r>
            <a:r>
              <a:rPr lang="sv-SE" sz="1200" b="1" dirty="0">
                <a:solidFill>
                  <a:srgbClr val="000000"/>
                </a:solidFill>
              </a:rPr>
              <a:t>?</a:t>
            </a:r>
            <a:r>
              <a:rPr lang="en-US" sz="1200" b="1" dirty="0">
                <a:solidFill>
                  <a:srgbClr val="000000"/>
                </a:solidFill>
              </a:rPr>
              <a:t> </a:t>
            </a:r>
            <a:r>
              <a:rPr lang="en-US" sz="1200" kern="1200" baseline="0" noProof="0" dirty="0" err="1">
                <a:solidFill>
                  <a:schemeClr val="tx1"/>
                </a:solidFill>
                <a:effectLst/>
                <a:latin typeface="Arial" panose="020B0604020202020204" pitchFamily="34" charset="0"/>
                <a:ea typeface="+mn-ea"/>
                <a:cs typeface="Arial" panose="020B0604020202020204" pitchFamily="34" charset="0"/>
              </a:rPr>
              <a:t>Hva</a:t>
            </a:r>
            <a:r>
              <a:rPr lang="en-US" sz="1200" kern="1200" baseline="0" noProof="0" dirty="0">
                <a:solidFill>
                  <a:schemeClr val="tx1"/>
                </a:solidFill>
                <a:effectLst/>
                <a:latin typeface="Arial" panose="020B0604020202020204" pitchFamily="34" charset="0"/>
                <a:ea typeface="+mn-ea"/>
                <a:cs typeface="Arial" panose="020B0604020202020204" pitchFamily="34" charset="0"/>
              </a:rPr>
              <a:t> </a:t>
            </a:r>
            <a:r>
              <a:rPr lang="en-US" sz="1200" kern="1200" baseline="0" noProof="0" dirty="0" err="1">
                <a:solidFill>
                  <a:schemeClr val="tx1"/>
                </a:solidFill>
                <a:effectLst/>
                <a:latin typeface="Arial" panose="020B0604020202020204" pitchFamily="34" charset="0"/>
                <a:ea typeface="+mn-ea"/>
                <a:cs typeface="Arial" panose="020B0604020202020204" pitchFamily="34" charset="0"/>
              </a:rPr>
              <a:t>tenker</a:t>
            </a:r>
            <a:r>
              <a:rPr lang="en-US" sz="1200" kern="1200" baseline="0" noProof="0" dirty="0">
                <a:solidFill>
                  <a:schemeClr val="tx1"/>
                </a:solidFill>
                <a:effectLst/>
                <a:latin typeface="Arial" panose="020B0604020202020204" pitchFamily="34" charset="0"/>
                <a:ea typeface="+mn-ea"/>
                <a:cs typeface="Arial" panose="020B0604020202020204" pitchFamily="34" charset="0"/>
              </a:rPr>
              <a:t> </a:t>
            </a:r>
            <a:r>
              <a:rPr lang="en-US" sz="1200" kern="1200" baseline="0" noProof="0" dirty="0" err="1">
                <a:solidFill>
                  <a:schemeClr val="tx1"/>
                </a:solidFill>
                <a:effectLst/>
                <a:latin typeface="Arial" panose="020B0604020202020204" pitchFamily="34" charset="0"/>
                <a:ea typeface="+mn-ea"/>
                <a:cs typeface="Arial" panose="020B0604020202020204" pitchFamily="34" charset="0"/>
              </a:rPr>
              <a:t>dere</a:t>
            </a:r>
            <a:r>
              <a:rPr lang="en-US" sz="1200" kern="1200" baseline="0" noProof="0" dirty="0">
                <a:solidFill>
                  <a:schemeClr val="tx1"/>
                </a:solidFill>
                <a:effectLst/>
                <a:latin typeface="Arial" panose="020B0604020202020204" pitchFamily="34" charset="0"/>
                <a:ea typeface="+mn-ea"/>
                <a:cs typeface="Arial" panose="020B0604020202020204" pitchFamily="34" charset="0"/>
              </a:rPr>
              <a:t> </a:t>
            </a:r>
            <a:r>
              <a:rPr lang="en-US" sz="1200" kern="1200" baseline="0" noProof="0" dirty="0" err="1">
                <a:solidFill>
                  <a:schemeClr val="tx1"/>
                </a:solidFill>
                <a:effectLst/>
                <a:latin typeface="Arial" panose="020B0604020202020204" pitchFamily="34" charset="0"/>
                <a:ea typeface="+mn-ea"/>
                <a:cs typeface="Arial" panose="020B0604020202020204" pitchFamily="34" charset="0"/>
              </a:rPr>
              <a:t>er</a:t>
            </a:r>
            <a:r>
              <a:rPr lang="en-US" sz="1200" kern="1200" baseline="0" noProof="0" dirty="0">
                <a:solidFill>
                  <a:schemeClr val="tx1"/>
                </a:solidFill>
                <a:effectLst/>
                <a:latin typeface="Arial" panose="020B0604020202020204" pitchFamily="34" charset="0"/>
                <a:ea typeface="+mn-ea"/>
                <a:cs typeface="Arial" panose="020B0604020202020204" pitchFamily="34" charset="0"/>
              </a:rPr>
              <a:t> </a:t>
            </a:r>
            <a:r>
              <a:rPr lang="en-US" sz="1200" kern="1200" baseline="0" noProof="0" dirty="0" err="1">
                <a:solidFill>
                  <a:schemeClr val="tx1"/>
                </a:solidFill>
                <a:effectLst/>
                <a:latin typeface="Arial" panose="020B0604020202020204" pitchFamily="34" charset="0"/>
                <a:ea typeface="+mn-ea"/>
                <a:cs typeface="Arial" panose="020B0604020202020204" pitchFamily="34" charset="0"/>
              </a:rPr>
              <a:t>det</a:t>
            </a:r>
            <a:r>
              <a:rPr lang="en-US" sz="1200" kern="1200" baseline="0" noProof="0" dirty="0">
                <a:solidFill>
                  <a:schemeClr val="tx1"/>
                </a:solidFill>
                <a:effectLst/>
                <a:latin typeface="Arial" panose="020B0604020202020204" pitchFamily="34" charset="0"/>
                <a:ea typeface="+mn-ea"/>
                <a:cs typeface="Arial" panose="020B0604020202020204" pitchFamily="34" charset="0"/>
              </a:rPr>
              <a:t> </a:t>
            </a:r>
            <a:r>
              <a:rPr lang="en-US" sz="1200" kern="1200" baseline="0" noProof="0" dirty="0" err="1">
                <a:solidFill>
                  <a:schemeClr val="tx1"/>
                </a:solidFill>
                <a:effectLst/>
                <a:latin typeface="Arial" panose="020B0604020202020204" pitchFamily="34" charset="0"/>
                <a:ea typeface="+mn-ea"/>
                <a:cs typeface="Arial" panose="020B0604020202020204" pitchFamily="34" charset="0"/>
              </a:rPr>
              <a:t>vanligste</a:t>
            </a:r>
            <a:r>
              <a:rPr lang="en-US" sz="1200" kern="1200" baseline="0" noProof="0" dirty="0">
                <a:solidFill>
                  <a:schemeClr val="tx1"/>
                </a:solidFill>
                <a:effectLst/>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sv-SE" sz="1200" b="1" dirty="0" err="1"/>
              <a:t>Symptomer</a:t>
            </a:r>
            <a:r>
              <a:rPr lang="en-US" altLang="sv-SE" sz="1200" b="1" dirty="0"/>
              <a:t> </a:t>
            </a:r>
            <a:r>
              <a:rPr lang="en-US" altLang="sv-SE" sz="1200" b="1" dirty="0" err="1"/>
              <a:t>som</a:t>
            </a:r>
            <a:r>
              <a:rPr lang="en-US" altLang="sv-SE" sz="1200" b="1" dirty="0"/>
              <a:t> </a:t>
            </a:r>
            <a:r>
              <a:rPr lang="en-US" altLang="sv-SE" sz="1200" b="1" dirty="0" err="1"/>
              <a:t>ikke</a:t>
            </a:r>
            <a:r>
              <a:rPr lang="en-US" altLang="sv-SE" sz="1200" b="1" dirty="0"/>
              <a:t> </a:t>
            </a:r>
            <a:r>
              <a:rPr lang="en-US" altLang="sv-SE" sz="1200" b="1" dirty="0" err="1"/>
              <a:t>er</a:t>
            </a:r>
            <a:r>
              <a:rPr lang="en-US" altLang="sv-SE" sz="1200" b="1" dirty="0"/>
              <a:t> </a:t>
            </a:r>
            <a:r>
              <a:rPr lang="en-US" altLang="sv-SE" sz="1200" b="1" dirty="0" err="1"/>
              <a:t>spesifikt</a:t>
            </a:r>
            <a:r>
              <a:rPr lang="en-US" altLang="sv-SE" sz="1200" b="1" dirty="0"/>
              <a:t> </a:t>
            </a:r>
            <a:r>
              <a:rPr lang="en-US" altLang="sv-SE" sz="1200" b="1" dirty="0" err="1"/>
              <a:t>fra</a:t>
            </a:r>
            <a:r>
              <a:rPr lang="en-US" altLang="sv-SE" sz="1200" b="1" dirty="0"/>
              <a:t> </a:t>
            </a:r>
            <a:r>
              <a:rPr lang="en-US" altLang="sv-SE" sz="1200" b="1" dirty="0" err="1"/>
              <a:t>urinveiene</a:t>
            </a:r>
            <a:r>
              <a:rPr lang="en-US" altLang="sv-SE" sz="1200" b="1" dirty="0"/>
              <a:t> -  </a:t>
            </a:r>
            <a:r>
              <a:rPr lang="en-US" altLang="sv-SE" sz="1200" b="1" dirty="0" err="1"/>
              <a:t>som</a:t>
            </a:r>
            <a:r>
              <a:rPr lang="en-US" altLang="sv-SE" sz="1200" b="1" baseline="0" dirty="0"/>
              <a:t> </a:t>
            </a:r>
            <a:r>
              <a:rPr lang="en-US" altLang="sv-SE" sz="1200" b="1" dirty="0" err="1"/>
              <a:t>forvirring</a:t>
            </a:r>
            <a:r>
              <a:rPr lang="en-US" altLang="sv-SE" sz="1200" b="1" dirty="0"/>
              <a:t> </a:t>
            </a:r>
            <a:r>
              <a:rPr lang="en-US" altLang="sv-SE" sz="1200" b="1" dirty="0" err="1"/>
              <a:t>og</a:t>
            </a:r>
            <a:r>
              <a:rPr lang="en-US" altLang="sv-SE" sz="1200" b="1" dirty="0"/>
              <a:t> </a:t>
            </a:r>
            <a:r>
              <a:rPr lang="en-US" altLang="sv-SE" sz="1200" b="1" dirty="0" err="1"/>
              <a:t>uro</a:t>
            </a:r>
            <a:r>
              <a:rPr lang="en-US" altLang="sv-SE" sz="1200" b="1" dirty="0"/>
              <a:t>, </a:t>
            </a:r>
            <a:r>
              <a:rPr lang="en-US" altLang="sv-SE" sz="1200" b="1" dirty="0" err="1"/>
              <a:t>er</a:t>
            </a:r>
            <a:r>
              <a:rPr lang="en-US" altLang="sv-SE" sz="1200" b="1" dirty="0"/>
              <a:t> de </a:t>
            </a:r>
            <a:r>
              <a:rPr lang="en-US" altLang="sv-SE" sz="1200" b="1" dirty="0" err="1"/>
              <a:t>vanligste</a:t>
            </a:r>
            <a:r>
              <a:rPr lang="en-US" altLang="sv-SE" sz="1200" b="1" dirty="0"/>
              <a:t> </a:t>
            </a:r>
            <a:r>
              <a:rPr lang="en-US" altLang="sv-SE" sz="1200" b="1" dirty="0" err="1"/>
              <a:t>årsakene</a:t>
            </a:r>
            <a:r>
              <a:rPr lang="en-US" altLang="sv-SE" sz="1200" b="1" dirty="0"/>
              <a:t> </a:t>
            </a:r>
            <a:r>
              <a:rPr lang="en-US" altLang="sv-SE" sz="1200" b="1" dirty="0" err="1"/>
              <a:t>til</a:t>
            </a:r>
            <a:r>
              <a:rPr lang="en-US" altLang="sv-SE" sz="1200" b="1" dirty="0"/>
              <a:t> at </a:t>
            </a:r>
            <a:r>
              <a:rPr lang="en-US" altLang="sv-SE" sz="1200" b="1" dirty="0" err="1"/>
              <a:t>personalet</a:t>
            </a:r>
            <a:r>
              <a:rPr lang="en-US" altLang="sv-SE" sz="1200" b="1" dirty="0"/>
              <a:t> </a:t>
            </a:r>
            <a:r>
              <a:rPr lang="en-US" altLang="sv-SE" sz="1200" b="1" dirty="0" err="1"/>
              <a:t>mistenker</a:t>
            </a:r>
            <a:r>
              <a:rPr lang="en-US" altLang="sv-SE" sz="1200" b="1" dirty="0"/>
              <a:t> UVI hos </a:t>
            </a:r>
            <a:r>
              <a:rPr lang="en-US" altLang="sv-SE" sz="1200" b="1" dirty="0" err="1"/>
              <a:t>pasienter</a:t>
            </a:r>
            <a:r>
              <a:rPr lang="en-US" altLang="sv-SE" sz="1200" b="1" dirty="0"/>
              <a:t> </a:t>
            </a:r>
            <a:r>
              <a:rPr lang="en-US" altLang="sv-SE" sz="1200" b="1" dirty="0" err="1"/>
              <a:t>på</a:t>
            </a:r>
            <a:r>
              <a:rPr lang="en-US" altLang="sv-SE" sz="1200" b="1" dirty="0"/>
              <a:t> </a:t>
            </a:r>
            <a:r>
              <a:rPr lang="en-US" altLang="sv-SE" sz="1200" b="1" dirty="0" err="1"/>
              <a:t>sykehjem</a:t>
            </a:r>
            <a:r>
              <a:rPr lang="en-US" altLang="sv-SE" sz="1200" dirty="0"/>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noProof="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noProof="0" dirty="0" err="1"/>
              <a:t>Sverige</a:t>
            </a:r>
            <a:r>
              <a:rPr lang="en-US" sz="1200" noProof="0" dirty="0"/>
              <a:t> </a:t>
            </a:r>
            <a:r>
              <a:rPr lang="en-US" sz="1200" noProof="0" dirty="0" err="1"/>
              <a:t>er</a:t>
            </a:r>
            <a:r>
              <a:rPr lang="en-US" sz="1200" noProof="0" dirty="0"/>
              <a:t> et </a:t>
            </a:r>
            <a:r>
              <a:rPr lang="en-US" sz="1200" noProof="0" dirty="0" err="1"/>
              <a:t>lavforskriverland</a:t>
            </a:r>
            <a:r>
              <a:rPr lang="en-US" sz="1200" baseline="0" noProof="0" dirty="0"/>
              <a:t> </a:t>
            </a:r>
            <a:r>
              <a:rPr lang="en-US" sz="1200" baseline="0" noProof="0" dirty="0" err="1"/>
              <a:t>på</a:t>
            </a:r>
            <a:r>
              <a:rPr lang="en-US" sz="1200" baseline="0" noProof="0" dirty="0"/>
              <a:t> </a:t>
            </a:r>
            <a:r>
              <a:rPr lang="en-US" sz="1200" baseline="0" noProof="0" dirty="0" err="1"/>
              <a:t>antibiotika</a:t>
            </a:r>
            <a:r>
              <a:rPr lang="en-US" sz="1200" baseline="0" noProof="0" dirty="0"/>
              <a:t> – </a:t>
            </a:r>
            <a:r>
              <a:rPr lang="en-US" sz="1200" baseline="0" noProof="0" dirty="0" err="1"/>
              <a:t>til</a:t>
            </a:r>
            <a:r>
              <a:rPr lang="en-US" sz="1200" baseline="0" noProof="0" dirty="0"/>
              <a:t> </a:t>
            </a:r>
            <a:r>
              <a:rPr lang="en-US" sz="1200" baseline="0" noProof="0" dirty="0" err="1"/>
              <a:t>tross</a:t>
            </a:r>
            <a:r>
              <a:rPr lang="en-US" sz="1200" baseline="0" noProof="0" dirty="0"/>
              <a:t> for </a:t>
            </a:r>
            <a:r>
              <a:rPr lang="en-US" sz="1200" baseline="0" noProof="0" dirty="0" err="1"/>
              <a:t>dette</a:t>
            </a:r>
            <a:r>
              <a:rPr lang="en-US" sz="1200" baseline="0" noProof="0" dirty="0"/>
              <a:t>  </a:t>
            </a:r>
            <a:r>
              <a:rPr lang="en-US" sz="1200" baseline="0" noProof="0" dirty="0" err="1"/>
              <a:t>er</a:t>
            </a:r>
            <a:r>
              <a:rPr lang="en-US" sz="1200" baseline="0" noProof="0" dirty="0"/>
              <a:t> </a:t>
            </a:r>
            <a:r>
              <a:rPr lang="en-US" sz="1200" baseline="0" noProof="0" dirty="0" err="1"/>
              <a:t>det</a:t>
            </a:r>
            <a:r>
              <a:rPr lang="en-US" sz="1200" baseline="0" noProof="0" dirty="0"/>
              <a:t> bare 38% </a:t>
            </a:r>
            <a:r>
              <a:rPr lang="en-US" sz="1200" baseline="0" noProof="0" dirty="0" err="1"/>
              <a:t>av</a:t>
            </a:r>
            <a:r>
              <a:rPr lang="en-US" sz="1200" baseline="0" noProof="0" dirty="0"/>
              <a:t> </a:t>
            </a:r>
            <a:r>
              <a:rPr lang="en-US" sz="1200" baseline="0" noProof="0" dirty="0" err="1"/>
              <a:t>beboere</a:t>
            </a:r>
            <a:r>
              <a:rPr lang="en-US" sz="1200" baseline="0" noProof="0" dirty="0"/>
              <a:t> </a:t>
            </a:r>
            <a:r>
              <a:rPr lang="en-US" sz="1200" baseline="0" noProof="0" dirty="0" err="1"/>
              <a:t>på</a:t>
            </a:r>
            <a:r>
              <a:rPr lang="en-US" sz="1200" baseline="0" noProof="0" dirty="0"/>
              <a:t> </a:t>
            </a:r>
            <a:r>
              <a:rPr lang="en-US" sz="1200" baseline="0" noProof="0" dirty="0" err="1"/>
              <a:t>sykehjem</a:t>
            </a:r>
            <a:r>
              <a:rPr lang="en-US" sz="1200" baseline="0" noProof="0" dirty="0"/>
              <a:t> </a:t>
            </a:r>
            <a:r>
              <a:rPr lang="en-US" sz="1200" baseline="0" noProof="0" dirty="0" err="1"/>
              <a:t>som</a:t>
            </a:r>
            <a:r>
              <a:rPr lang="en-US" sz="1200" baseline="0" noProof="0" dirty="0"/>
              <a:t> </a:t>
            </a:r>
            <a:r>
              <a:rPr lang="en-US" sz="1200" baseline="0" noProof="0" dirty="0" err="1"/>
              <a:t>ble</a:t>
            </a:r>
            <a:r>
              <a:rPr lang="en-US" sz="1200" baseline="0" noProof="0" dirty="0"/>
              <a:t> </a:t>
            </a:r>
            <a:r>
              <a:rPr lang="en-US" sz="1200" baseline="0" noProof="0" dirty="0" err="1"/>
              <a:t>behandlet</a:t>
            </a:r>
            <a:r>
              <a:rPr lang="en-US" sz="1200" baseline="0" noProof="0" dirty="0"/>
              <a:t> for </a:t>
            </a:r>
            <a:r>
              <a:rPr lang="en-US" sz="1200" baseline="0" noProof="0" dirty="0" err="1"/>
              <a:t>mistenkt</a:t>
            </a:r>
            <a:r>
              <a:rPr lang="en-US" sz="1200" baseline="0" noProof="0" dirty="0"/>
              <a:t> UVI </a:t>
            </a:r>
            <a:r>
              <a:rPr lang="en-US" sz="1200" baseline="0" noProof="0" dirty="0" err="1"/>
              <a:t>hadde</a:t>
            </a:r>
            <a:r>
              <a:rPr lang="en-US" sz="1200" baseline="0" noProof="0" dirty="0"/>
              <a:t> </a:t>
            </a:r>
            <a:r>
              <a:rPr lang="en-US" sz="1200" baseline="0" noProof="0" dirty="0" err="1"/>
              <a:t>registrerte</a:t>
            </a:r>
            <a:r>
              <a:rPr lang="en-US" sz="1200" baseline="0" noProof="0" dirty="0"/>
              <a:t> </a:t>
            </a:r>
            <a:r>
              <a:rPr lang="en-US" sz="1200" baseline="0" noProof="0" dirty="0" err="1"/>
              <a:t>sytmptomer</a:t>
            </a:r>
            <a:r>
              <a:rPr lang="en-US" sz="1200" baseline="0" noProof="0" dirty="0"/>
              <a:t> </a:t>
            </a:r>
            <a:r>
              <a:rPr lang="en-US" sz="1200" noProof="0" dirty="0"/>
              <a:t> </a:t>
            </a:r>
            <a:r>
              <a:rPr lang="en-US" sz="1200" noProof="0" dirty="0" err="1"/>
              <a:t>i</a:t>
            </a:r>
            <a:r>
              <a:rPr lang="en-US" sz="1200" noProof="0" dirty="0"/>
              <a:t> </a:t>
            </a:r>
            <a:r>
              <a:rPr lang="en-US" sz="1200" noProof="0" dirty="0" err="1"/>
              <a:t>samsvar</a:t>
            </a:r>
            <a:r>
              <a:rPr lang="en-US" sz="1200" noProof="0" dirty="0"/>
              <a:t>/</a:t>
            </a:r>
            <a:r>
              <a:rPr lang="en-US" sz="1200" noProof="0" dirty="0" err="1"/>
              <a:t>overens</a:t>
            </a:r>
            <a:r>
              <a:rPr lang="en-US" sz="1200" baseline="0" noProof="0" dirty="0"/>
              <a:t> </a:t>
            </a:r>
            <a:r>
              <a:rPr lang="en-US" sz="1200" noProof="0" dirty="0"/>
              <a:t>med </a:t>
            </a:r>
            <a:r>
              <a:rPr lang="en-US" sz="1200" noProof="0" dirty="0" err="1"/>
              <a:t>en</a:t>
            </a:r>
            <a:r>
              <a:rPr lang="en-US" sz="1200" noProof="0" dirty="0"/>
              <a:t> UVI.</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noProof="0" dirty="0" err="1"/>
              <a:t>Dette</a:t>
            </a:r>
            <a:r>
              <a:rPr lang="en-US" sz="1200" baseline="0" noProof="0" dirty="0"/>
              <a:t> </a:t>
            </a:r>
            <a:r>
              <a:rPr lang="en-US" sz="1200" baseline="0" noProof="0" dirty="0" err="1"/>
              <a:t>ble</a:t>
            </a:r>
            <a:r>
              <a:rPr lang="en-US" sz="1200" baseline="0" noProof="0" dirty="0"/>
              <a:t> </a:t>
            </a:r>
            <a:r>
              <a:rPr lang="en-US" sz="1200" baseline="0" noProof="0" dirty="0" err="1"/>
              <a:t>funnet</a:t>
            </a:r>
            <a:r>
              <a:rPr lang="en-US" sz="1200" baseline="0" noProof="0" dirty="0"/>
              <a:t> I </a:t>
            </a:r>
            <a:r>
              <a:rPr lang="en-US" sz="1200" baseline="0" noProof="0" dirty="0" err="1"/>
              <a:t>en</a:t>
            </a:r>
            <a:r>
              <a:rPr lang="en-US" sz="1200" baseline="0" noProof="0" dirty="0"/>
              <a:t> </a:t>
            </a:r>
            <a:r>
              <a:rPr lang="en-US" sz="1200" baseline="0" noProof="0" dirty="0" err="1"/>
              <a:t>svensk</a:t>
            </a:r>
            <a:r>
              <a:rPr lang="en-US" sz="1200" baseline="0" noProof="0" dirty="0"/>
              <a:t> </a:t>
            </a:r>
            <a:r>
              <a:rPr lang="en-US" sz="1200" baseline="0" noProof="0" dirty="0" err="1"/>
              <a:t>punkt</a:t>
            </a:r>
            <a:r>
              <a:rPr lang="en-US" sz="1200" baseline="0" noProof="0" dirty="0"/>
              <a:t> </a:t>
            </a:r>
            <a:r>
              <a:rPr lang="en-US" sz="1200" baseline="0" noProof="0" dirty="0" err="1"/>
              <a:t>prevalens</a:t>
            </a:r>
            <a:r>
              <a:rPr lang="en-US" sz="1200" baseline="0" noProof="0" dirty="0"/>
              <a:t> (</a:t>
            </a:r>
            <a:r>
              <a:rPr lang="en-US" sz="1200" noProof="0" dirty="0"/>
              <a:t>point prevalence</a:t>
            </a:r>
            <a:r>
              <a:rPr lang="en-US" sz="1200" baseline="0" noProof="0" dirty="0"/>
              <a:t>) </a:t>
            </a:r>
            <a:r>
              <a:rPr lang="en-US" sz="1200" baseline="0" noProof="0" dirty="0" err="1"/>
              <a:t>studie</a:t>
            </a:r>
            <a:r>
              <a:rPr lang="en-US" sz="1200" baseline="0" noProof="0" dirty="0"/>
              <a:t> med </a:t>
            </a:r>
            <a:r>
              <a:rPr lang="nb-NO" sz="1200" dirty="0"/>
              <a:t>nesten 20 000 (18 533) sykehjemsbeboere i 2014. (Pär-Daniel Sundvall)</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noProof="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noProof="0" dirty="0" err="1"/>
              <a:t>Kilde</a:t>
            </a:r>
            <a:r>
              <a:rPr lang="en-US" sz="1000" noProof="0" dirty="0"/>
              <a:t>: Sundvall, Pär-Daniel ,</a:t>
            </a:r>
            <a:r>
              <a:rPr lang="en-US" sz="1000" baseline="0" noProof="0" dirty="0"/>
              <a:t> 2014, Diagnostic aspects of urinary tract infections among elderly residents of nursing homes, Department of Public Health and Community Medicine/Primary Health Care Institute of Medicine </a:t>
            </a:r>
            <a:r>
              <a:rPr lang="en-US" sz="1000" baseline="0" noProof="0" dirty="0" err="1"/>
              <a:t>Sahlgrenska</a:t>
            </a:r>
            <a:r>
              <a:rPr lang="en-US" sz="1000" baseline="0" noProof="0" dirty="0"/>
              <a:t> Academy at the University of Gothenburg. </a:t>
            </a:r>
            <a:r>
              <a:rPr lang="en-US" sz="1000" baseline="0" noProof="0" dirty="0" err="1"/>
              <a:t>Hentet</a:t>
            </a:r>
            <a:r>
              <a:rPr lang="en-US" sz="1000" baseline="0" noProof="0" dirty="0"/>
              <a:t> </a:t>
            </a:r>
            <a:r>
              <a:rPr lang="en-US" sz="1000" baseline="0" noProof="0" dirty="0" err="1"/>
              <a:t>fra</a:t>
            </a:r>
            <a:r>
              <a:rPr lang="en-US" sz="1000" baseline="0" noProof="0" dirty="0"/>
              <a:t>: https://gupea.ub.gu.se/bitstream/2077/35204/1/gupea_2077_35204_1.pdf</a:t>
            </a:r>
          </a:p>
          <a:p>
            <a:pPr marL="0" marR="0" lvl="0" indent="0" algn="l" defTabSz="914400" rtl="0" eaLnBrk="0" fontAlgn="base" latinLnBrk="0" hangingPunct="0">
              <a:lnSpc>
                <a:spcPct val="100000"/>
              </a:lnSpc>
              <a:spcBef>
                <a:spcPct val="30000"/>
              </a:spcBef>
              <a:spcAft>
                <a:spcPct val="0"/>
              </a:spcAft>
              <a:buClrTx/>
              <a:buSzTx/>
              <a:buFontTx/>
              <a:buNone/>
              <a:tabLst/>
              <a:defRPr/>
            </a:pPr>
            <a:r>
              <a:rPr lang="nb-NO" sz="1000" b="0" i="0" u="none" strike="noStrike" kern="1200" dirty="0">
                <a:solidFill>
                  <a:schemeClr val="tx1"/>
                </a:solidFill>
                <a:effectLst/>
                <a:latin typeface="+mn-lt"/>
                <a:ea typeface="+mn-ea"/>
                <a:cs typeface="+mn-cs"/>
              </a:rPr>
              <a:t>Kilde: </a:t>
            </a:r>
            <a:r>
              <a:rPr lang="nb-NO" sz="1000" b="0" i="0" u="sng" kern="1200" dirty="0" err="1">
                <a:solidFill>
                  <a:schemeClr val="tx1"/>
                </a:solidFill>
                <a:effectLst/>
                <a:latin typeface="+mn-lt"/>
                <a:ea typeface="+mn-ea"/>
                <a:cs typeface="+mn-cs"/>
                <a:hlinkClick r:id="rId3"/>
              </a:rPr>
              <a:t>Mayne</a:t>
            </a:r>
            <a:r>
              <a:rPr lang="nb-NO" sz="1000" b="0" i="0" u="sng" kern="1200" dirty="0">
                <a:solidFill>
                  <a:schemeClr val="tx1"/>
                </a:solidFill>
                <a:effectLst/>
                <a:latin typeface="+mn-lt"/>
                <a:ea typeface="+mn-ea"/>
                <a:cs typeface="+mn-cs"/>
                <a:hlinkClick r:id="rId3"/>
              </a:rPr>
              <a:t> S</a:t>
            </a:r>
            <a:r>
              <a:rPr lang="nb-NO" sz="1000" b="0" i="0" u="none" strike="noStrike" kern="1200" baseline="30000" dirty="0">
                <a:solidFill>
                  <a:schemeClr val="tx1"/>
                </a:solidFill>
                <a:effectLst/>
                <a:latin typeface="+mn-lt"/>
                <a:ea typeface="+mn-ea"/>
                <a:cs typeface="+mn-cs"/>
              </a:rPr>
              <a:t>1, </a:t>
            </a:r>
            <a:r>
              <a:rPr lang="nb-NO" sz="1000" b="0" i="0" u="none" strike="noStrike" kern="1200" dirty="0">
                <a:solidFill>
                  <a:schemeClr val="tx1"/>
                </a:solidFill>
                <a:effectLst/>
                <a:latin typeface="+mn-lt"/>
                <a:ea typeface="+mn-ea"/>
                <a:cs typeface="+mn-cs"/>
              </a:rPr>
              <a:t>Sundvall, P.D,</a:t>
            </a:r>
            <a:r>
              <a:rPr lang="nb-NO" sz="1000" b="0" i="0" u="none" strike="noStrike" kern="1200" baseline="0" dirty="0">
                <a:solidFill>
                  <a:schemeClr val="tx1"/>
                </a:solidFill>
                <a:effectLst/>
                <a:latin typeface="+mn-lt"/>
                <a:ea typeface="+mn-ea"/>
                <a:cs typeface="+mn-cs"/>
              </a:rPr>
              <a:t> </a:t>
            </a:r>
            <a:r>
              <a:rPr lang="nb-NO" sz="1000" b="0" i="0" u="none" strike="noStrike" kern="1200" dirty="0">
                <a:solidFill>
                  <a:schemeClr val="tx1"/>
                </a:solidFill>
                <a:effectLst/>
                <a:latin typeface="+mn-lt"/>
                <a:ea typeface="+mn-ea"/>
                <a:cs typeface="+mn-cs"/>
              </a:rPr>
              <a:t>Gunnarsson, R. </a:t>
            </a:r>
            <a:r>
              <a:rPr lang="nb-NO" sz="1000" b="0" i="0" u="none" strike="noStrike" kern="1200" dirty="0" err="1">
                <a:solidFill>
                  <a:schemeClr val="tx1"/>
                </a:solidFill>
                <a:effectLst/>
                <a:latin typeface="+mn-lt"/>
                <a:ea typeface="+mn-ea"/>
                <a:cs typeface="+mn-cs"/>
              </a:rPr>
              <a:t>Confusion</a:t>
            </a:r>
            <a:r>
              <a:rPr lang="nb-NO" sz="1000" b="0" i="0" u="none" strike="noStrike" kern="1200" dirty="0">
                <a:solidFill>
                  <a:schemeClr val="tx1"/>
                </a:solidFill>
                <a:effectLst/>
                <a:latin typeface="+mn-lt"/>
                <a:ea typeface="+mn-ea"/>
                <a:cs typeface="+mn-cs"/>
              </a:rPr>
              <a:t> </a:t>
            </a:r>
            <a:r>
              <a:rPr lang="nb-NO" sz="1000" b="0" i="0" u="none" strike="noStrike" kern="1200" dirty="0" err="1">
                <a:solidFill>
                  <a:schemeClr val="tx1"/>
                </a:solidFill>
                <a:effectLst/>
                <a:latin typeface="+mn-lt"/>
                <a:ea typeface="+mn-ea"/>
                <a:cs typeface="+mn-cs"/>
              </a:rPr>
              <a:t>Strongly</a:t>
            </a:r>
            <a:r>
              <a:rPr lang="nb-NO" sz="1000" b="0" i="0" u="none" strike="noStrike" kern="1200" dirty="0">
                <a:solidFill>
                  <a:schemeClr val="tx1"/>
                </a:solidFill>
                <a:effectLst/>
                <a:latin typeface="+mn-lt"/>
                <a:ea typeface="+mn-ea"/>
                <a:cs typeface="+mn-cs"/>
              </a:rPr>
              <a:t> Associated </a:t>
            </a:r>
            <a:r>
              <a:rPr lang="nb-NO" sz="1000" b="0" i="0" u="none" strike="noStrike" kern="1200" dirty="0" err="1">
                <a:solidFill>
                  <a:schemeClr val="tx1"/>
                </a:solidFill>
                <a:effectLst/>
                <a:latin typeface="+mn-lt"/>
                <a:ea typeface="+mn-ea"/>
                <a:cs typeface="+mn-cs"/>
              </a:rPr>
              <a:t>with</a:t>
            </a:r>
            <a:r>
              <a:rPr lang="nb-NO" sz="1000" b="0" i="0" u="none" strike="noStrike" kern="1200" dirty="0">
                <a:solidFill>
                  <a:schemeClr val="tx1"/>
                </a:solidFill>
                <a:effectLst/>
                <a:latin typeface="+mn-lt"/>
                <a:ea typeface="+mn-ea"/>
                <a:cs typeface="+mn-cs"/>
              </a:rPr>
              <a:t> </a:t>
            </a:r>
            <a:r>
              <a:rPr lang="nb-NO" sz="1000" b="0" i="0" u="none" strike="noStrike" kern="1200" dirty="0" err="1">
                <a:solidFill>
                  <a:schemeClr val="tx1"/>
                </a:solidFill>
                <a:effectLst/>
                <a:latin typeface="+mn-lt"/>
                <a:ea typeface="+mn-ea"/>
                <a:cs typeface="+mn-cs"/>
              </a:rPr>
              <a:t>Antibiotic</a:t>
            </a:r>
            <a:r>
              <a:rPr lang="nb-NO" sz="1000" b="0" i="0" u="none" strike="noStrike" kern="1200" dirty="0">
                <a:solidFill>
                  <a:schemeClr val="tx1"/>
                </a:solidFill>
                <a:effectLst/>
                <a:latin typeface="+mn-lt"/>
                <a:ea typeface="+mn-ea"/>
                <a:cs typeface="+mn-cs"/>
              </a:rPr>
              <a:t> </a:t>
            </a:r>
            <a:r>
              <a:rPr lang="nb-NO" sz="1000" b="0" i="0" u="none" strike="noStrike" kern="1200" dirty="0" err="1">
                <a:solidFill>
                  <a:schemeClr val="tx1"/>
                </a:solidFill>
                <a:effectLst/>
                <a:latin typeface="+mn-lt"/>
                <a:ea typeface="+mn-ea"/>
                <a:cs typeface="+mn-cs"/>
              </a:rPr>
              <a:t>Prescribing</a:t>
            </a:r>
            <a:r>
              <a:rPr lang="nb-NO" sz="1000" b="0" i="0" u="none" strike="noStrike" kern="1200" dirty="0">
                <a:solidFill>
                  <a:schemeClr val="tx1"/>
                </a:solidFill>
                <a:effectLst/>
                <a:latin typeface="+mn-lt"/>
                <a:ea typeface="+mn-ea"/>
                <a:cs typeface="+mn-cs"/>
              </a:rPr>
              <a:t> </a:t>
            </a:r>
            <a:r>
              <a:rPr lang="nb-NO" sz="1000" b="0" i="0" u="none" strike="noStrike" kern="1200" dirty="0" err="1">
                <a:solidFill>
                  <a:schemeClr val="tx1"/>
                </a:solidFill>
                <a:effectLst/>
                <a:latin typeface="+mn-lt"/>
                <a:ea typeface="+mn-ea"/>
                <a:cs typeface="+mn-cs"/>
              </a:rPr>
              <a:t>Dueto</a:t>
            </a:r>
            <a:r>
              <a:rPr lang="nb-NO" sz="1000" b="0" i="0" u="none" strike="noStrike" kern="1200" dirty="0">
                <a:solidFill>
                  <a:schemeClr val="tx1"/>
                </a:solidFill>
                <a:effectLst/>
                <a:latin typeface="+mn-lt"/>
                <a:ea typeface="+mn-ea"/>
                <a:cs typeface="+mn-cs"/>
              </a:rPr>
              <a:t> </a:t>
            </a:r>
            <a:r>
              <a:rPr lang="nb-NO" sz="1000" b="0" i="0" u="none" strike="noStrike" kern="1200" dirty="0" err="1">
                <a:solidFill>
                  <a:schemeClr val="tx1"/>
                </a:solidFill>
                <a:effectLst/>
                <a:latin typeface="+mn-lt"/>
                <a:ea typeface="+mn-ea"/>
                <a:cs typeface="+mn-cs"/>
              </a:rPr>
              <a:t>Suspected</a:t>
            </a:r>
            <a:r>
              <a:rPr lang="nb-NO" sz="1000" b="0" i="0" u="none" strike="noStrike" kern="1200" dirty="0">
                <a:solidFill>
                  <a:schemeClr val="tx1"/>
                </a:solidFill>
                <a:effectLst/>
                <a:latin typeface="+mn-lt"/>
                <a:ea typeface="+mn-ea"/>
                <a:cs typeface="+mn-cs"/>
              </a:rPr>
              <a:t> </a:t>
            </a:r>
            <a:r>
              <a:rPr lang="nb-NO" sz="1000" b="0" i="0" u="none" strike="noStrike" kern="1200" dirty="0" err="1">
                <a:solidFill>
                  <a:schemeClr val="tx1"/>
                </a:solidFill>
                <a:effectLst/>
                <a:latin typeface="+mn-lt"/>
                <a:ea typeface="+mn-ea"/>
                <a:cs typeface="+mn-cs"/>
              </a:rPr>
              <a:t>Urinary</a:t>
            </a:r>
            <a:r>
              <a:rPr lang="nb-NO" sz="1000" b="0" i="0" u="none" strike="noStrike" kern="1200" dirty="0">
                <a:solidFill>
                  <a:schemeClr val="tx1"/>
                </a:solidFill>
                <a:effectLst/>
                <a:latin typeface="+mn-lt"/>
                <a:ea typeface="+mn-ea"/>
                <a:cs typeface="+mn-cs"/>
              </a:rPr>
              <a:t> </a:t>
            </a:r>
            <a:r>
              <a:rPr lang="nb-NO" sz="1000" b="0" i="0" u="none" strike="noStrike" kern="1200" dirty="0" err="1">
                <a:solidFill>
                  <a:schemeClr val="tx1"/>
                </a:solidFill>
                <a:effectLst/>
                <a:latin typeface="+mn-lt"/>
                <a:ea typeface="+mn-ea"/>
                <a:cs typeface="+mn-cs"/>
              </a:rPr>
              <a:t>Tract</a:t>
            </a:r>
            <a:r>
              <a:rPr lang="nb-NO" sz="1000" b="0" i="0" u="none" strike="noStrike" kern="1200" dirty="0">
                <a:solidFill>
                  <a:schemeClr val="tx1"/>
                </a:solidFill>
                <a:effectLst/>
                <a:latin typeface="+mn-lt"/>
                <a:ea typeface="+mn-ea"/>
                <a:cs typeface="+mn-cs"/>
              </a:rPr>
              <a:t> </a:t>
            </a:r>
            <a:r>
              <a:rPr lang="nb-NO" sz="1000" b="0" i="0" u="none" strike="noStrike" kern="1200" dirty="0" err="1">
                <a:solidFill>
                  <a:schemeClr val="tx1"/>
                </a:solidFill>
                <a:effectLst/>
                <a:latin typeface="+mn-lt"/>
                <a:ea typeface="+mn-ea"/>
                <a:cs typeface="+mn-cs"/>
              </a:rPr>
              <a:t>Infections</a:t>
            </a:r>
            <a:r>
              <a:rPr lang="nb-NO" sz="1000" b="0" i="0" u="none" strike="noStrike" kern="1200" dirty="0">
                <a:solidFill>
                  <a:schemeClr val="tx1"/>
                </a:solidFill>
                <a:effectLst/>
                <a:latin typeface="+mn-lt"/>
                <a:ea typeface="+mn-ea"/>
                <a:cs typeface="+mn-cs"/>
              </a:rPr>
              <a:t> in </a:t>
            </a:r>
            <a:r>
              <a:rPr lang="nb-NO" sz="1000" b="0" i="0" u="none" strike="noStrike" kern="1200" dirty="0" err="1">
                <a:solidFill>
                  <a:schemeClr val="tx1"/>
                </a:solidFill>
                <a:effectLst/>
                <a:latin typeface="+mn-lt"/>
                <a:ea typeface="+mn-ea"/>
                <a:cs typeface="+mn-cs"/>
              </a:rPr>
              <a:t>Nursing</a:t>
            </a:r>
            <a:r>
              <a:rPr lang="nb-NO" sz="1000" b="0" i="0" u="none" strike="noStrike" kern="1200" dirty="0">
                <a:solidFill>
                  <a:schemeClr val="tx1"/>
                </a:solidFill>
                <a:effectLst/>
                <a:latin typeface="+mn-lt"/>
                <a:ea typeface="+mn-ea"/>
                <a:cs typeface="+mn-cs"/>
              </a:rPr>
              <a:t> </a:t>
            </a:r>
            <a:r>
              <a:rPr lang="nb-NO" sz="1000" b="0" i="0" u="none" strike="noStrike" kern="1200" dirty="0" err="1">
                <a:solidFill>
                  <a:schemeClr val="tx1"/>
                </a:solidFill>
                <a:effectLst/>
                <a:latin typeface="+mn-lt"/>
                <a:ea typeface="+mn-ea"/>
                <a:cs typeface="+mn-cs"/>
              </a:rPr>
              <a:t>HomesSean</a:t>
            </a:r>
            <a:r>
              <a:rPr lang="nb-NO" sz="1000" b="0" i="0" u="none" strike="noStrike" kern="1200" dirty="0">
                <a:solidFill>
                  <a:schemeClr val="tx1"/>
                </a:solidFill>
                <a:effectLst/>
                <a:latin typeface="+mn-lt"/>
                <a:ea typeface="+mn-ea"/>
                <a:cs typeface="+mn-cs"/>
              </a:rPr>
              <a:t> </a:t>
            </a:r>
            <a:r>
              <a:rPr lang="nb-NO" sz="1000" b="0" i="0" u="none" strike="noStrike" kern="1200" dirty="0" err="1">
                <a:solidFill>
                  <a:schemeClr val="tx1"/>
                </a:solidFill>
                <a:effectLst/>
                <a:latin typeface="+mn-lt"/>
                <a:ea typeface="+mn-ea"/>
                <a:cs typeface="+mn-cs"/>
              </a:rPr>
              <a:t>Mayne</a:t>
            </a:r>
            <a:r>
              <a:rPr lang="nb-NO" sz="1000" b="0" i="0" u="none" strike="noStrike" kern="1200" dirty="0">
                <a:solidFill>
                  <a:schemeClr val="tx1"/>
                </a:solidFill>
                <a:effectLst/>
                <a:latin typeface="+mn-lt"/>
                <a:ea typeface="+mn-ea"/>
                <a:cs typeface="+mn-cs"/>
              </a:rPr>
              <a:t>, MBBS (Hons), J</a:t>
            </a:r>
            <a:r>
              <a:rPr lang="en-US" sz="1000" b="0" i="0" u="none" strike="noStrike" kern="1200" dirty="0" err="1">
                <a:solidFill>
                  <a:schemeClr val="tx1"/>
                </a:solidFill>
                <a:effectLst/>
                <a:latin typeface="+mn-lt"/>
                <a:ea typeface="+mn-ea"/>
                <a:cs typeface="+mn-cs"/>
              </a:rPr>
              <a:t>ournal</a:t>
            </a:r>
            <a:r>
              <a:rPr lang="en-US" sz="1000" b="0" i="0" u="none" strike="noStrike" kern="1200" dirty="0">
                <a:solidFill>
                  <a:schemeClr val="tx1"/>
                </a:solidFill>
                <a:effectLst/>
                <a:latin typeface="+mn-lt"/>
                <a:ea typeface="+mn-ea"/>
                <a:cs typeface="+mn-cs"/>
              </a:rPr>
              <a:t> compilation © 2017, The American Geriatrics Society. </a:t>
            </a:r>
            <a:r>
              <a:rPr lang="en-US" sz="1000" b="0" i="0" u="none" strike="noStrike" kern="1200" dirty="0" err="1">
                <a:solidFill>
                  <a:schemeClr val="tx1"/>
                </a:solidFill>
                <a:effectLst/>
                <a:latin typeface="+mn-lt"/>
                <a:ea typeface="+mn-ea"/>
                <a:cs typeface="+mn-cs"/>
              </a:rPr>
              <a:t>Hentet</a:t>
            </a:r>
            <a:r>
              <a:rPr lang="en-US" sz="1000" b="0" i="0" u="none" strike="noStrike" kern="1200" dirty="0">
                <a:solidFill>
                  <a:schemeClr val="tx1"/>
                </a:solidFill>
                <a:effectLst/>
                <a:latin typeface="+mn-lt"/>
                <a:ea typeface="+mn-ea"/>
                <a:cs typeface="+mn-cs"/>
              </a:rPr>
              <a:t> </a:t>
            </a:r>
            <a:r>
              <a:rPr lang="en-US" sz="1000" b="0" i="0" u="none" strike="noStrike" kern="1200" dirty="0" err="1">
                <a:solidFill>
                  <a:schemeClr val="tx1"/>
                </a:solidFill>
                <a:effectLst/>
                <a:latin typeface="+mn-lt"/>
                <a:ea typeface="+mn-ea"/>
                <a:cs typeface="+mn-cs"/>
              </a:rPr>
              <a:t>fra</a:t>
            </a:r>
            <a:r>
              <a:rPr lang="en-US" sz="1000" b="0" i="0" u="none" strike="noStrike" kern="1200" dirty="0">
                <a:solidFill>
                  <a:schemeClr val="tx1"/>
                </a:solidFill>
                <a:effectLst/>
                <a:latin typeface="+mn-lt"/>
                <a:ea typeface="+mn-ea"/>
                <a:cs typeface="+mn-cs"/>
              </a:rPr>
              <a:t> https://onlinelibrary.wiley.com/doi/epdf/10.1111/jgs.15179</a:t>
            </a:r>
            <a:endParaRPr lang="nb-NO" sz="1000" dirty="0"/>
          </a:p>
        </p:txBody>
      </p:sp>
      <p:sp>
        <p:nvSpPr>
          <p:cNvPr id="4" name="Slide Number Placeholder 3"/>
          <p:cNvSpPr>
            <a:spLocks noGrp="1"/>
          </p:cNvSpPr>
          <p:nvPr>
            <p:ph type="sldNum" sz="quarter" idx="10"/>
          </p:nvPr>
        </p:nvSpPr>
        <p:spPr/>
        <p:txBody>
          <a:bodyPr/>
          <a:lstStyle/>
          <a:p>
            <a:fld id="{57D46B6D-5B73-7A4C-984B-75E154DA9EA3}" type="slidenum">
              <a:rPr lang="nb-NO" smtClean="0"/>
              <a:t>12</a:t>
            </a:fld>
            <a:endParaRPr lang="nb-NO" dirty="0"/>
          </a:p>
        </p:txBody>
      </p:sp>
    </p:spTree>
    <p:extLst>
      <p:ext uri="{BB962C8B-B14F-4D97-AF65-F5344CB8AC3E}">
        <p14:creationId xmlns:p14="http://schemas.microsoft.com/office/powerpoint/2010/main" val="1384541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dirty="0"/>
              <a:t>ANBEFALES</a:t>
            </a:r>
            <a:r>
              <a:rPr lang="nb-NO" sz="1200" b="1" baseline="0" dirty="0"/>
              <a:t> </a:t>
            </a:r>
          </a:p>
          <a:p>
            <a:endParaRPr lang="nb-NO" dirty="0"/>
          </a:p>
          <a:p>
            <a:r>
              <a:rPr lang="nb-NO" dirty="0"/>
              <a:t>Poenget her er å finne ut om Laura i det hele tatt har en forverring eller sykdom. Hvis hun ikke har tegn til urinveisinfeksjon, er det ikke nødvendig å undersøke urinen.</a:t>
            </a:r>
          </a:p>
          <a:p>
            <a:endParaRPr lang="nb-NO" dirty="0"/>
          </a:p>
          <a:p>
            <a:r>
              <a:rPr lang="nb-NO" dirty="0"/>
              <a:t>La studenten diskutere 2-3 sammen i 2 minutter </a:t>
            </a:r>
            <a:endParaRPr lang="en-US" dirty="0"/>
          </a:p>
        </p:txBody>
      </p:sp>
      <p:sp>
        <p:nvSpPr>
          <p:cNvPr id="4" name="Slide Number Placeholder 3"/>
          <p:cNvSpPr>
            <a:spLocks noGrp="1"/>
          </p:cNvSpPr>
          <p:nvPr>
            <p:ph type="sldNum" sz="quarter" idx="10"/>
          </p:nvPr>
        </p:nvSpPr>
        <p:spPr/>
        <p:txBody>
          <a:bodyPr/>
          <a:lstStyle/>
          <a:p>
            <a:fld id="{57D46B6D-5B73-7A4C-984B-75E154DA9EA3}" type="slidenum">
              <a:rPr lang="en-US" smtClean="0"/>
              <a:t>13</a:t>
            </a:fld>
            <a:endParaRPr lang="en-US" dirty="0"/>
          </a:p>
        </p:txBody>
      </p:sp>
    </p:spTree>
    <p:extLst>
      <p:ext uri="{BB962C8B-B14F-4D97-AF65-F5344CB8AC3E}">
        <p14:creationId xmlns:p14="http://schemas.microsoft.com/office/powerpoint/2010/main" val="3562559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dirty="0"/>
              <a:t>ANBEFALES</a:t>
            </a:r>
            <a:r>
              <a:rPr lang="nb-NO" sz="1200" b="1" baseline="0" dirty="0"/>
              <a:t> </a:t>
            </a:r>
          </a:p>
          <a:p>
            <a:endParaRPr lang="nb-NO" dirty="0"/>
          </a:p>
          <a:p>
            <a:r>
              <a:rPr lang="nb-NO" dirty="0"/>
              <a:t>Det er også veldig vanlig å ha bakterier i</a:t>
            </a:r>
            <a:r>
              <a:rPr lang="nb-NO" baseline="0" dirty="0"/>
              <a:t> urinen – uten å ha infeksjon. </a:t>
            </a:r>
            <a:r>
              <a:rPr lang="nb-NO" baseline="0" dirty="0" err="1"/>
              <a:t>Asymptomatisk</a:t>
            </a:r>
            <a:r>
              <a:rPr lang="nb-NO" baseline="0" dirty="0"/>
              <a:t> </a:t>
            </a:r>
            <a:r>
              <a:rPr lang="nb-NO" baseline="0" dirty="0" err="1"/>
              <a:t>bakteriuri</a:t>
            </a:r>
            <a:r>
              <a:rPr lang="nb-NO" baseline="0" dirty="0"/>
              <a:t> betyr nettopp «bakterier i urinen – uten å ha noen symptomer eller plager av det».</a:t>
            </a:r>
          </a:p>
          <a:p>
            <a:r>
              <a:rPr lang="nb-NO" baseline="0" dirty="0"/>
              <a:t>Hos eldre på sykehjem har opp til 50 % av beboerne </a:t>
            </a:r>
            <a:r>
              <a:rPr lang="nb-NO" baseline="0" dirty="0" err="1"/>
              <a:t>asymptomatisk</a:t>
            </a:r>
            <a:r>
              <a:rPr lang="nb-NO" baseline="0" dirty="0"/>
              <a:t> </a:t>
            </a:r>
            <a:r>
              <a:rPr lang="nb-NO" baseline="0" dirty="0" err="1"/>
              <a:t>bakteriuri</a:t>
            </a:r>
            <a:r>
              <a:rPr lang="nb-NO" baseline="0" dirty="0"/>
              <a:t>. Det er vanligere hos kvinner enn hos menn.</a:t>
            </a:r>
          </a:p>
          <a:p>
            <a:r>
              <a:rPr lang="nb-NO" baseline="0" dirty="0"/>
              <a:t>Problemene kan oppstå hvis man leter etter bakterier i urinen uten at det er noen god grunn til det. Å behandle </a:t>
            </a:r>
            <a:r>
              <a:rPr lang="nb-NO" baseline="0" dirty="0" err="1"/>
              <a:t>asymptomatisk</a:t>
            </a:r>
            <a:r>
              <a:rPr lang="nb-NO" baseline="0" dirty="0"/>
              <a:t> </a:t>
            </a:r>
            <a:r>
              <a:rPr lang="nb-NO" baseline="0" dirty="0" err="1"/>
              <a:t>bakteriuri</a:t>
            </a:r>
            <a:r>
              <a:rPr lang="nb-NO" baseline="0" dirty="0"/>
              <a:t> med antibiotika øker sjansen for </a:t>
            </a:r>
          </a:p>
          <a:p>
            <a:pPr marL="171450" indent="-171450">
              <a:buFont typeface="Arial" panose="020B0604020202020204" pitchFamily="34" charset="0"/>
              <a:buChar char="•"/>
            </a:pPr>
            <a:r>
              <a:rPr lang="nb-NO" altLang="nb-NO" dirty="0"/>
              <a:t>Symptomgivende urinveisinfeksjon</a:t>
            </a:r>
          </a:p>
          <a:p>
            <a:pPr marL="171450" indent="-171450">
              <a:buFont typeface="Arial" panose="020B0604020202020204" pitchFamily="34" charset="0"/>
              <a:buChar char="•"/>
            </a:pPr>
            <a:r>
              <a:rPr lang="nb-NO" altLang="nb-NO" dirty="0"/>
              <a:t>Resistente bakterier</a:t>
            </a:r>
          </a:p>
          <a:p>
            <a:pPr marL="171450" indent="-171450">
              <a:buFont typeface="Arial" panose="020B0604020202020204" pitchFamily="34" charset="0"/>
              <a:buChar char="•"/>
            </a:pPr>
            <a:r>
              <a:rPr lang="nb-NO" altLang="nb-NO" dirty="0"/>
              <a:t>Bivirkninger</a:t>
            </a:r>
          </a:p>
          <a:p>
            <a:pPr marL="171450" indent="-171450">
              <a:buFont typeface="Arial" panose="020B0604020202020204" pitchFamily="34" charset="0"/>
              <a:buChar char="•"/>
            </a:pPr>
            <a:endParaRPr lang="nb-NO" altLang="nb-NO" dirty="0"/>
          </a:p>
          <a:p>
            <a:pPr marL="0" indent="0">
              <a:buNone/>
            </a:pPr>
            <a:r>
              <a:rPr lang="en-US" sz="1200" dirty="0" err="1"/>
              <a:t>Kilde</a:t>
            </a:r>
            <a:r>
              <a:rPr lang="en-US" sz="1200" dirty="0"/>
              <a:t>: Sundvall, Pär-Daniel , 2014, Diagnostic aspects of urinary tract infections among elderly residents of nursing homes </a:t>
            </a:r>
            <a:r>
              <a:rPr lang="en-US" sz="1200" dirty="0">
                <a:hlinkClick r:id="rId3"/>
              </a:rPr>
              <a:t>https://gupea.ub.gu.se/bitstream/2077/35204/1/gupea_2077_35204_1.pdf</a:t>
            </a:r>
            <a:endParaRPr lang="en-US" dirty="0"/>
          </a:p>
          <a:p>
            <a:pPr marL="0" indent="0">
              <a:buFont typeface="Arial" panose="020B0604020202020204" pitchFamily="34" charset="0"/>
              <a:buNone/>
            </a:pPr>
            <a:endParaRPr lang="nb-NO" altLang="nb-NO" dirty="0"/>
          </a:p>
          <a:p>
            <a:pPr marL="171450" indent="-171450">
              <a:buFont typeface="Arial" panose="020B0604020202020204" pitchFamily="34" charset="0"/>
              <a:buChar char="•"/>
            </a:pPr>
            <a:endParaRPr lang="nb-NO" baseline="0" dirty="0"/>
          </a:p>
          <a:p>
            <a:endParaRPr lang="en-US" dirty="0"/>
          </a:p>
        </p:txBody>
      </p:sp>
      <p:sp>
        <p:nvSpPr>
          <p:cNvPr id="4" name="Slide Number Placeholder 3"/>
          <p:cNvSpPr>
            <a:spLocks noGrp="1"/>
          </p:cNvSpPr>
          <p:nvPr>
            <p:ph type="sldNum" sz="quarter" idx="10"/>
          </p:nvPr>
        </p:nvSpPr>
        <p:spPr/>
        <p:txBody>
          <a:bodyPr/>
          <a:lstStyle/>
          <a:p>
            <a:fld id="{57D46B6D-5B73-7A4C-984B-75E154DA9EA3}" type="slidenum">
              <a:rPr lang="en-US" smtClean="0"/>
              <a:t>14</a:t>
            </a:fld>
            <a:endParaRPr lang="en-US" dirty="0"/>
          </a:p>
        </p:txBody>
      </p:sp>
    </p:spTree>
    <p:extLst>
      <p:ext uri="{BB962C8B-B14F-4D97-AF65-F5344CB8AC3E}">
        <p14:creationId xmlns:p14="http://schemas.microsoft.com/office/powerpoint/2010/main" val="836233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b="1" dirty="0"/>
              <a:t>ANBEFALES </a:t>
            </a:r>
          </a:p>
          <a:p>
            <a:r>
              <a:rPr lang="nb-NO" sz="1200" dirty="0"/>
              <a:t>Urinlukt, forvirring eller andre </a:t>
            </a:r>
            <a:r>
              <a:rPr lang="nb-NO" sz="1200" dirty="0" err="1"/>
              <a:t>uspesifikke</a:t>
            </a:r>
            <a:r>
              <a:rPr lang="nb-NO" sz="1200" dirty="0"/>
              <a:t> symptomer er altså ikke i seg selv grunn til å ta </a:t>
            </a:r>
            <a:r>
              <a:rPr lang="nb-NO" sz="1200" dirty="0" err="1"/>
              <a:t>urinstiks</a:t>
            </a:r>
            <a:r>
              <a:rPr lang="nb-NO" sz="1200" dirty="0"/>
              <a:t>. </a:t>
            </a:r>
            <a:r>
              <a:rPr lang="nb-NO" sz="1200" baseline="0" dirty="0"/>
              <a:t>Har pasienten systemiske tegn på infeksjon som feber og dårlig allmenntilstand, og andre årsaker er utelukket, kan det være riktig å ta en </a:t>
            </a:r>
            <a:r>
              <a:rPr lang="nb-NO" sz="1200" baseline="0" dirty="0" err="1"/>
              <a:t>urinstiks</a:t>
            </a:r>
            <a:r>
              <a:rPr lang="nb-NO" sz="1200" baseline="0" dirty="0"/>
              <a:t>.</a:t>
            </a:r>
            <a:endParaRPr lang="nb-NO" sz="1200" dirty="0"/>
          </a:p>
          <a:p>
            <a:endParaRPr lang="nb-NO" sz="1200"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dirty="0"/>
              <a:t>Hovedbudskap: Det er mye unødvendig </a:t>
            </a:r>
            <a:r>
              <a:rPr lang="nb-NO" sz="1200" b="1" dirty="0" err="1"/>
              <a:t>antibiotikabruk</a:t>
            </a:r>
            <a:r>
              <a:rPr lang="nb-NO" sz="1200" b="1" dirty="0"/>
              <a:t> – særlig hos eldre – på grunn av feilbruk av </a:t>
            </a:r>
            <a:r>
              <a:rPr lang="nb-NO" sz="1200" b="1" dirty="0" err="1"/>
              <a:t>urinstiks</a:t>
            </a:r>
            <a:r>
              <a:rPr lang="nb-NO" sz="1200" b="1" dirty="0"/>
              <a:t>.</a:t>
            </a:r>
            <a:r>
              <a:rPr lang="nb-NO" sz="1200" dirty="0"/>
              <a:t> Studentene skal sitte igjen med et bevisst</a:t>
            </a:r>
            <a:r>
              <a:rPr lang="nb-NO" sz="1200" baseline="0" dirty="0"/>
              <a:t> forhold til bruken av </a:t>
            </a:r>
            <a:r>
              <a:rPr lang="nb-NO" sz="1200" baseline="0" dirty="0" err="1"/>
              <a:t>urinstiks</a:t>
            </a:r>
            <a:r>
              <a:rPr lang="nb-NO" sz="1200" baseline="0" dirty="0"/>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dirty="0"/>
          </a:p>
          <a:p>
            <a:endParaRPr lang="nb-NO" sz="1200" baseline="0" dirty="0"/>
          </a:p>
          <a:p>
            <a:endParaRPr lang="nb-NO" sz="1200" baseline="0" dirty="0"/>
          </a:p>
          <a:p>
            <a:endParaRPr lang="nb-NO" sz="1600" baseline="0" dirty="0"/>
          </a:p>
        </p:txBody>
      </p:sp>
      <p:sp>
        <p:nvSpPr>
          <p:cNvPr id="4" name="Slide Number Placeholder 3"/>
          <p:cNvSpPr>
            <a:spLocks noGrp="1"/>
          </p:cNvSpPr>
          <p:nvPr>
            <p:ph type="sldNum" sz="quarter" idx="10"/>
          </p:nvPr>
        </p:nvSpPr>
        <p:spPr/>
        <p:txBody>
          <a:bodyPr/>
          <a:lstStyle/>
          <a:p>
            <a:fld id="{57D46B6D-5B73-7A4C-984B-75E154DA9EA3}" type="slidenum">
              <a:rPr lang="nb-NO" smtClean="0"/>
              <a:t>15</a:t>
            </a:fld>
            <a:endParaRPr lang="nb-NO" dirty="0"/>
          </a:p>
        </p:txBody>
      </p:sp>
    </p:spTree>
    <p:extLst>
      <p:ext uri="{BB962C8B-B14F-4D97-AF65-F5344CB8AC3E}">
        <p14:creationId xmlns:p14="http://schemas.microsoft.com/office/powerpoint/2010/main" val="3056018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dirty="0"/>
              <a:t>ANBEFALES</a:t>
            </a:r>
            <a:r>
              <a:rPr lang="nb-NO" sz="1200" b="1" baseline="0"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nb-NO" sz="1200" b="1" baseline="0" dirty="0"/>
          </a:p>
          <a:p>
            <a:r>
              <a:rPr lang="nb-NO" dirty="0"/>
              <a:t>DISKUTER MED SIDEMANNEN i 2 minutter</a:t>
            </a:r>
          </a:p>
        </p:txBody>
      </p:sp>
      <p:sp>
        <p:nvSpPr>
          <p:cNvPr id="4" name="Slide Number Placeholder 3"/>
          <p:cNvSpPr>
            <a:spLocks noGrp="1"/>
          </p:cNvSpPr>
          <p:nvPr>
            <p:ph type="sldNum" sz="quarter" idx="10"/>
          </p:nvPr>
        </p:nvSpPr>
        <p:spPr/>
        <p:txBody>
          <a:bodyPr/>
          <a:lstStyle/>
          <a:p>
            <a:fld id="{57D46B6D-5B73-7A4C-984B-75E154DA9EA3}" type="slidenum">
              <a:rPr lang="en-US" smtClean="0"/>
              <a:t>16</a:t>
            </a:fld>
            <a:endParaRPr lang="en-US" dirty="0"/>
          </a:p>
        </p:txBody>
      </p:sp>
    </p:spTree>
    <p:extLst>
      <p:ext uri="{BB962C8B-B14F-4D97-AF65-F5344CB8AC3E}">
        <p14:creationId xmlns:p14="http://schemas.microsoft.com/office/powerpoint/2010/main" val="1329855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baseline="0" dirty="0"/>
              <a:t>ANBEFALES </a:t>
            </a:r>
          </a:p>
          <a:p>
            <a:endParaRPr lang="en-US" sz="1200" b="1" dirty="0"/>
          </a:p>
          <a:p>
            <a:r>
              <a:rPr lang="en-US" sz="1200" b="1" dirty="0"/>
              <a:t>SVAR: </a:t>
            </a:r>
          </a:p>
          <a:p>
            <a:r>
              <a:rPr lang="en-US" sz="1200" b="1" dirty="0"/>
              <a:t>Her </a:t>
            </a:r>
            <a:r>
              <a:rPr lang="en-US" sz="1200" b="1" dirty="0" err="1"/>
              <a:t>kan</a:t>
            </a:r>
            <a:r>
              <a:rPr lang="en-US" sz="1200" b="1" dirty="0"/>
              <a:t> </a:t>
            </a:r>
            <a:r>
              <a:rPr lang="en-US" sz="1200" b="1" dirty="0" err="1"/>
              <a:t>studenten</a:t>
            </a:r>
            <a:r>
              <a:rPr lang="en-US" sz="1200" b="1" dirty="0"/>
              <a:t> </a:t>
            </a:r>
            <a:r>
              <a:rPr lang="en-US" sz="1200" b="1" dirty="0" err="1"/>
              <a:t>slå</a:t>
            </a:r>
            <a:r>
              <a:rPr lang="en-US" sz="1200" b="1" dirty="0"/>
              <a:t> </a:t>
            </a:r>
            <a:r>
              <a:rPr lang="en-US" sz="1200" b="1" dirty="0" err="1"/>
              <a:t>opp</a:t>
            </a:r>
            <a:r>
              <a:rPr lang="en-US" sz="1200" b="1" dirty="0"/>
              <a:t> </a:t>
            </a:r>
            <a:r>
              <a:rPr lang="en-US" sz="1200" b="1" dirty="0" err="1"/>
              <a:t>i</a:t>
            </a:r>
            <a:r>
              <a:rPr lang="en-US" sz="1200" b="1" baseline="0" dirty="0"/>
              <a:t> </a:t>
            </a:r>
            <a:r>
              <a:rPr lang="en-US" sz="1200" b="1" dirty="0" err="1"/>
              <a:t>Nasjonal</a:t>
            </a:r>
            <a:r>
              <a:rPr lang="en-US" sz="1200" b="1" dirty="0"/>
              <a:t> </a:t>
            </a:r>
            <a:r>
              <a:rPr lang="en-US" sz="1200" b="1" dirty="0" err="1"/>
              <a:t>faglig</a:t>
            </a:r>
            <a:r>
              <a:rPr lang="en-US" sz="1200" b="1" dirty="0"/>
              <a:t> </a:t>
            </a:r>
            <a:r>
              <a:rPr lang="en-US" sz="1200" b="1" dirty="0" err="1"/>
              <a:t>retningslinje</a:t>
            </a:r>
            <a:r>
              <a:rPr lang="en-US" sz="1200" b="1" dirty="0"/>
              <a:t> for </a:t>
            </a:r>
            <a:r>
              <a:rPr lang="en-US" sz="1200" b="1" dirty="0" err="1"/>
              <a:t>antibiotikabruk</a:t>
            </a:r>
            <a:r>
              <a:rPr lang="en-US" sz="1200" b="1" dirty="0"/>
              <a:t> </a:t>
            </a:r>
            <a:r>
              <a:rPr lang="en-US" sz="1200" b="1" dirty="0" err="1"/>
              <a:t>i</a:t>
            </a:r>
            <a:r>
              <a:rPr lang="en-US" sz="1200" b="1" dirty="0"/>
              <a:t> </a:t>
            </a:r>
            <a:r>
              <a:rPr lang="en-US" sz="1200" b="1" dirty="0" err="1"/>
              <a:t>primærhelsetjenesten</a:t>
            </a:r>
            <a:r>
              <a:rPr lang="en-US" b="1" dirty="0"/>
              <a:t>.</a:t>
            </a:r>
          </a:p>
          <a:p>
            <a:endParaRPr lang="en-US" b="1" dirty="0"/>
          </a:p>
          <a:p>
            <a:r>
              <a:rPr lang="en-US" baseline="0" dirty="0" err="1"/>
              <a:t>Før</a:t>
            </a:r>
            <a:r>
              <a:rPr lang="en-US" baseline="0" dirty="0"/>
              <a:t> </a:t>
            </a:r>
            <a:r>
              <a:rPr lang="en-US" baseline="0" dirty="0" err="1"/>
              <a:t>oppstart</a:t>
            </a:r>
            <a:r>
              <a:rPr lang="en-US" baseline="0" dirty="0"/>
              <a:t> </a:t>
            </a:r>
            <a:r>
              <a:rPr lang="en-US" baseline="0" dirty="0" err="1"/>
              <a:t>av</a:t>
            </a:r>
            <a:r>
              <a:rPr lang="en-US" baseline="0" dirty="0"/>
              <a:t> </a:t>
            </a:r>
            <a:r>
              <a:rPr lang="en-US" baseline="0" dirty="0" err="1"/>
              <a:t>antibiotika</a:t>
            </a:r>
            <a:r>
              <a:rPr lang="en-US" baseline="0" dirty="0"/>
              <a:t> </a:t>
            </a:r>
            <a:r>
              <a:rPr lang="en-US" baseline="0" dirty="0" err="1"/>
              <a:t>bør</a:t>
            </a:r>
            <a:r>
              <a:rPr lang="en-US" baseline="0" dirty="0"/>
              <a:t> man </a:t>
            </a:r>
            <a:r>
              <a:rPr lang="en-US" baseline="0" dirty="0" err="1"/>
              <a:t>sende</a:t>
            </a:r>
            <a:r>
              <a:rPr lang="en-US" baseline="0" dirty="0"/>
              <a:t> inn </a:t>
            </a:r>
            <a:r>
              <a:rPr lang="en-US" baseline="0" dirty="0" err="1"/>
              <a:t>urinprøve</a:t>
            </a:r>
            <a:r>
              <a:rPr lang="en-US" baseline="0" dirty="0"/>
              <a:t> til </a:t>
            </a:r>
            <a:r>
              <a:rPr lang="en-US" baseline="0" dirty="0" err="1"/>
              <a:t>dyrkning</a:t>
            </a:r>
            <a:r>
              <a:rPr lang="en-US" baseline="0" dirty="0"/>
              <a:t>, og </a:t>
            </a:r>
            <a:r>
              <a:rPr lang="en-US" baseline="0" dirty="0" err="1"/>
              <a:t>evt</a:t>
            </a:r>
            <a:r>
              <a:rPr lang="en-US" baseline="0" dirty="0"/>
              <a:t> </a:t>
            </a:r>
            <a:r>
              <a:rPr lang="en-US" baseline="0" dirty="0" err="1"/>
              <a:t>justere</a:t>
            </a:r>
            <a:r>
              <a:rPr lang="en-US" baseline="0" dirty="0"/>
              <a:t> </a:t>
            </a:r>
            <a:r>
              <a:rPr lang="en-US" baseline="0" dirty="0" err="1"/>
              <a:t>antibiotikabehandlinen</a:t>
            </a:r>
            <a:r>
              <a:rPr lang="en-US" baseline="0" dirty="0"/>
              <a:t> </a:t>
            </a:r>
            <a:r>
              <a:rPr lang="en-US" baseline="0" dirty="0" err="1"/>
              <a:t>når</a:t>
            </a:r>
            <a:r>
              <a:rPr lang="en-US" baseline="0" dirty="0"/>
              <a:t> </a:t>
            </a:r>
            <a:r>
              <a:rPr lang="en-US" baseline="0" dirty="0" err="1"/>
              <a:t>dyrkningssvaret</a:t>
            </a:r>
            <a:r>
              <a:rPr lang="en-US" baseline="0" dirty="0"/>
              <a:t> </a:t>
            </a:r>
            <a:r>
              <a:rPr lang="en-US" baseline="0" dirty="0" err="1"/>
              <a:t>foreligger</a:t>
            </a:r>
            <a:endParaRPr lang="en-US" baseline="0" dirty="0"/>
          </a:p>
          <a:p>
            <a:r>
              <a:rPr lang="en-US" baseline="0" dirty="0"/>
              <a:t>Det </a:t>
            </a:r>
            <a:r>
              <a:rPr lang="en-US" baseline="0" dirty="0" err="1"/>
              <a:t>anbefales</a:t>
            </a:r>
            <a:r>
              <a:rPr lang="en-US" baseline="0" dirty="0"/>
              <a:t> </a:t>
            </a:r>
            <a:r>
              <a:rPr lang="en-US" baseline="0" dirty="0" err="1"/>
              <a:t>kortere</a:t>
            </a:r>
            <a:r>
              <a:rPr lang="en-US" baseline="0" dirty="0"/>
              <a:t> </a:t>
            </a:r>
            <a:r>
              <a:rPr lang="en-US" baseline="0" dirty="0" err="1"/>
              <a:t>behandlingstid</a:t>
            </a:r>
            <a:r>
              <a:rPr lang="en-US" baseline="0" dirty="0"/>
              <a:t> hos </a:t>
            </a:r>
            <a:r>
              <a:rPr lang="en-US" baseline="0" dirty="0" err="1"/>
              <a:t>eldre</a:t>
            </a:r>
            <a:r>
              <a:rPr lang="en-US" baseline="0" dirty="0"/>
              <a:t> </a:t>
            </a:r>
            <a:r>
              <a:rPr lang="en-US" baseline="0" dirty="0" err="1"/>
              <a:t>sykehjemsbeboere</a:t>
            </a:r>
            <a:r>
              <a:rPr lang="en-US" baseline="0" dirty="0"/>
              <a:t> </a:t>
            </a:r>
            <a:r>
              <a:rPr lang="en-US" baseline="0" dirty="0" err="1"/>
              <a:t>enn</a:t>
            </a:r>
            <a:r>
              <a:rPr lang="en-US" baseline="0" dirty="0"/>
              <a:t> hos </a:t>
            </a:r>
            <a:r>
              <a:rPr lang="en-US" baseline="0" dirty="0" err="1"/>
              <a:t>eldre</a:t>
            </a:r>
            <a:r>
              <a:rPr lang="en-US" baseline="0" dirty="0"/>
              <a:t> </a:t>
            </a:r>
            <a:r>
              <a:rPr lang="en-US" baseline="0" dirty="0" err="1"/>
              <a:t>pasienter</a:t>
            </a:r>
            <a:r>
              <a:rPr lang="en-US" baseline="0" dirty="0"/>
              <a:t> </a:t>
            </a:r>
            <a:r>
              <a:rPr lang="en-US" baseline="0" dirty="0" err="1"/>
              <a:t>utenfor</a:t>
            </a:r>
            <a:r>
              <a:rPr lang="en-US" baseline="0" dirty="0"/>
              <a:t> </a:t>
            </a:r>
            <a:r>
              <a:rPr lang="en-US" baseline="0" dirty="0" err="1"/>
              <a:t>institusjon</a:t>
            </a:r>
            <a:r>
              <a:rPr lang="en-US" baseline="0" dirty="0"/>
              <a:t>, </a:t>
            </a:r>
            <a:r>
              <a:rPr lang="en-US" baseline="0" dirty="0" err="1"/>
              <a:t>på</a:t>
            </a:r>
            <a:r>
              <a:rPr lang="en-US" baseline="0" dirty="0"/>
              <a:t> </a:t>
            </a:r>
            <a:r>
              <a:rPr lang="en-US" baseline="0" dirty="0" err="1"/>
              <a:t>grunn</a:t>
            </a:r>
            <a:r>
              <a:rPr lang="en-US" baseline="0" dirty="0"/>
              <a:t> </a:t>
            </a:r>
            <a:r>
              <a:rPr lang="en-US" baseline="0" dirty="0" err="1"/>
              <a:t>av</a:t>
            </a:r>
            <a:r>
              <a:rPr lang="en-US" baseline="0" dirty="0"/>
              <a:t> </a:t>
            </a:r>
            <a:r>
              <a:rPr lang="en-US" baseline="0" dirty="0" err="1"/>
              <a:t>muligheten</a:t>
            </a:r>
            <a:r>
              <a:rPr lang="en-US" baseline="0" dirty="0"/>
              <a:t> for å observer </a:t>
            </a:r>
            <a:r>
              <a:rPr lang="en-US" baseline="0" dirty="0" err="1"/>
              <a:t>forløpet</a:t>
            </a:r>
            <a:r>
              <a:rPr lang="en-US" baseline="0" dirty="0"/>
              <a:t> hos </a:t>
            </a:r>
            <a:r>
              <a:rPr lang="en-US" baseline="0" dirty="0" err="1"/>
              <a:t>sykehjemsbeboere</a:t>
            </a:r>
            <a:r>
              <a:rPr lang="en-US" baseline="0" dirty="0"/>
              <a:t>. </a:t>
            </a:r>
            <a:r>
              <a:rPr lang="en-US" baseline="0" dirty="0" err="1"/>
              <a:t>Ved</a:t>
            </a:r>
            <a:r>
              <a:rPr lang="en-US" baseline="0" dirty="0"/>
              <a:t> </a:t>
            </a:r>
            <a:r>
              <a:rPr lang="en-US" baseline="0" dirty="0" err="1"/>
              <a:t>komplisert</a:t>
            </a:r>
            <a:r>
              <a:rPr lang="en-US" baseline="0" dirty="0"/>
              <a:t> </a:t>
            </a:r>
            <a:r>
              <a:rPr lang="en-US" baseline="0" dirty="0" err="1"/>
              <a:t>forløp</a:t>
            </a:r>
            <a:r>
              <a:rPr lang="en-US" baseline="0" dirty="0"/>
              <a:t> </a:t>
            </a:r>
            <a:r>
              <a:rPr lang="en-US" baseline="0" dirty="0" err="1"/>
              <a:t>kreves</a:t>
            </a:r>
            <a:r>
              <a:rPr lang="en-US" baseline="0" dirty="0"/>
              <a:t> det </a:t>
            </a:r>
            <a:r>
              <a:rPr lang="en-US" baseline="0" dirty="0" err="1"/>
              <a:t>lenger</a:t>
            </a:r>
            <a:r>
              <a:rPr lang="en-US" baseline="0" dirty="0"/>
              <a:t> </a:t>
            </a:r>
            <a:r>
              <a:rPr lang="en-US" baseline="0" dirty="0" err="1"/>
              <a:t>behandling</a:t>
            </a:r>
            <a:r>
              <a:rPr lang="en-US" baseline="0" dirty="0"/>
              <a:t>  - se UVI-</a:t>
            </a:r>
            <a:r>
              <a:rPr lang="en-US" baseline="0" dirty="0" err="1"/>
              <a:t>kapittelet</a:t>
            </a:r>
            <a:r>
              <a:rPr lang="en-US" baseline="0" dirty="0"/>
              <a:t> </a:t>
            </a:r>
            <a:r>
              <a:rPr lang="en-US" baseline="0" dirty="0" err="1"/>
              <a:t>i</a:t>
            </a:r>
            <a:r>
              <a:rPr lang="en-US" baseline="0" dirty="0"/>
              <a:t> </a:t>
            </a:r>
            <a:r>
              <a:rPr lang="en-US" baseline="0" dirty="0" err="1"/>
              <a:t>retningslinjen</a:t>
            </a:r>
            <a:r>
              <a:rPr lang="en-US" baseline="0" dirty="0"/>
              <a:t>.</a:t>
            </a:r>
          </a:p>
          <a:p>
            <a:endParaRPr lang="en-US" baseline="0" dirty="0"/>
          </a:p>
        </p:txBody>
      </p:sp>
      <p:sp>
        <p:nvSpPr>
          <p:cNvPr id="4" name="Slide Number Placeholder 3"/>
          <p:cNvSpPr>
            <a:spLocks noGrp="1"/>
          </p:cNvSpPr>
          <p:nvPr>
            <p:ph type="sldNum" sz="quarter" idx="10"/>
          </p:nvPr>
        </p:nvSpPr>
        <p:spPr/>
        <p:txBody>
          <a:bodyPr/>
          <a:lstStyle/>
          <a:p>
            <a:fld id="{57D46B6D-5B73-7A4C-984B-75E154DA9EA3}" type="slidenum">
              <a:rPr lang="en-US" smtClean="0"/>
              <a:t>17</a:t>
            </a:fld>
            <a:endParaRPr lang="en-US" dirty="0"/>
          </a:p>
        </p:txBody>
      </p:sp>
    </p:spTree>
    <p:extLst>
      <p:ext uri="{BB962C8B-B14F-4D97-AF65-F5344CB8AC3E}">
        <p14:creationId xmlns:p14="http://schemas.microsoft.com/office/powerpoint/2010/main" val="2330014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b="1" kern="1200" dirty="0">
                <a:solidFill>
                  <a:schemeClr val="tx1"/>
                </a:solidFill>
                <a:effectLst/>
                <a:latin typeface="+mn-lt"/>
                <a:ea typeface="+mn-ea"/>
                <a:cs typeface="+mn-cs"/>
              </a:rPr>
              <a:t>KAN FJERNES</a:t>
            </a:r>
          </a:p>
          <a:p>
            <a:r>
              <a:rPr lang="nb-NO" sz="1200" b="1" kern="1200" dirty="0">
                <a:solidFill>
                  <a:schemeClr val="tx1"/>
                </a:solidFill>
                <a:effectLst/>
                <a:latin typeface="+mn-lt"/>
                <a:ea typeface="+mn-ea"/>
                <a:cs typeface="+mn-cs"/>
              </a:rPr>
              <a:t>Rask gjennomgang av dette lysbildet!</a:t>
            </a:r>
          </a:p>
          <a:p>
            <a:endParaRPr lang="nb-NO" sz="1200" b="0" kern="1200" dirty="0">
              <a:solidFill>
                <a:schemeClr val="tx1"/>
              </a:solidFill>
              <a:effectLst/>
              <a:latin typeface="+mn-lt"/>
              <a:ea typeface="+mn-ea"/>
              <a:cs typeface="+mn-cs"/>
            </a:endParaRPr>
          </a:p>
          <a:p>
            <a:r>
              <a:rPr lang="nb-NO" sz="1200" b="0" kern="1200" dirty="0">
                <a:solidFill>
                  <a:schemeClr val="tx1"/>
                </a:solidFill>
                <a:effectLst/>
                <a:latin typeface="+mn-lt"/>
                <a:ea typeface="+mn-ea"/>
                <a:cs typeface="+mn-cs"/>
              </a:rPr>
              <a:t>Utredning og undersøkelse ved akutt sykdom hos pasienter i sykehjem kan være vanskelig. En stor andel av pasientene har kognitiv svikt i varierende grad - over 80 % på norske sykehjem har en demensdiagnose.</a:t>
            </a:r>
          </a:p>
          <a:p>
            <a:r>
              <a:rPr lang="nb-NO" sz="1200" b="0" kern="1200" dirty="0">
                <a:solidFill>
                  <a:schemeClr val="tx1"/>
                </a:solidFill>
                <a:effectLst/>
                <a:latin typeface="+mn-lt"/>
                <a:ea typeface="+mn-ea"/>
                <a:cs typeface="+mn-cs"/>
              </a:rPr>
              <a:t>Akutt</a:t>
            </a:r>
            <a:r>
              <a:rPr lang="nb-NO" sz="1200" b="0" kern="1200" baseline="0" dirty="0">
                <a:solidFill>
                  <a:schemeClr val="tx1"/>
                </a:solidFill>
                <a:effectLst/>
                <a:latin typeface="+mn-lt"/>
                <a:ea typeface="+mn-ea"/>
                <a:cs typeface="+mn-cs"/>
              </a:rPr>
              <a:t> s</a:t>
            </a:r>
            <a:r>
              <a:rPr lang="nb-NO" sz="1200" b="0" kern="1200" dirty="0">
                <a:solidFill>
                  <a:schemeClr val="tx1"/>
                </a:solidFill>
                <a:effectLst/>
                <a:latin typeface="+mn-lt"/>
                <a:ea typeface="+mn-ea"/>
                <a:cs typeface="+mn-cs"/>
              </a:rPr>
              <a:t>ykdom hos eldre pasienter:</a:t>
            </a:r>
          </a:p>
          <a:p>
            <a:r>
              <a:rPr lang="nb-NO" sz="1200" b="0" kern="1200" dirty="0">
                <a:solidFill>
                  <a:schemeClr val="tx1"/>
                </a:solidFill>
                <a:effectLst/>
                <a:latin typeface="+mn-lt"/>
                <a:ea typeface="+mn-ea"/>
                <a:cs typeface="+mn-cs"/>
              </a:rPr>
              <a:t>forvirring, tretthet, uro og andre </a:t>
            </a:r>
            <a:r>
              <a:rPr lang="nb-NO" sz="1200" b="0" kern="1200" dirty="0" err="1">
                <a:solidFill>
                  <a:schemeClr val="tx1"/>
                </a:solidFill>
                <a:effectLst/>
                <a:latin typeface="+mn-lt"/>
                <a:ea typeface="+mn-ea"/>
                <a:cs typeface="+mn-cs"/>
              </a:rPr>
              <a:t>uspesifikke</a:t>
            </a:r>
            <a:r>
              <a:rPr lang="nb-NO" sz="1200" b="0" kern="1200" dirty="0">
                <a:solidFill>
                  <a:schemeClr val="tx1"/>
                </a:solidFill>
                <a:effectLst/>
                <a:latin typeface="+mn-lt"/>
                <a:ea typeface="+mn-ea"/>
                <a:cs typeface="+mn-cs"/>
              </a:rPr>
              <a:t> symptomer kan være tegn på akutt sykdom hos eldre, MEN det kan være mange andre årsaker enn akutt infeksjon. </a:t>
            </a:r>
          </a:p>
          <a:p>
            <a:endParaRPr lang="nb-NO" sz="1200" b="0" kern="1200" dirty="0">
              <a:solidFill>
                <a:schemeClr val="tx1"/>
              </a:solidFill>
              <a:effectLst/>
              <a:latin typeface="+mn-lt"/>
              <a:ea typeface="+mn-ea"/>
              <a:cs typeface="+mn-cs"/>
            </a:endParaRPr>
          </a:p>
          <a:p>
            <a:pPr lvl="0"/>
            <a:r>
              <a:rPr lang="nb-NO" sz="1200" b="0" dirty="0"/>
              <a:t>Gode observasjoner, klinisk undersøkelse og målrettet diagnostikk er derfor avgjørende for valget av riktig behandling.</a:t>
            </a:r>
          </a:p>
          <a:p>
            <a:pPr marL="0" marR="0" lvl="0" indent="0" algn="l" defTabSz="457200" rtl="0" eaLnBrk="1" fontAlgn="auto" latinLnBrk="0" hangingPunct="1">
              <a:lnSpc>
                <a:spcPct val="100000"/>
              </a:lnSpc>
              <a:spcBef>
                <a:spcPts val="0"/>
              </a:spcBef>
              <a:spcAft>
                <a:spcPts val="0"/>
              </a:spcAft>
              <a:buClrTx/>
              <a:buSzTx/>
              <a:buFontTx/>
              <a:buNone/>
              <a:tabLst/>
              <a:defRPr/>
            </a:pPr>
            <a:r>
              <a:rPr lang="nb-NO" sz="1200" b="0" kern="1200" dirty="0">
                <a:solidFill>
                  <a:schemeClr val="tx1"/>
                </a:solidFill>
                <a:effectLst/>
                <a:latin typeface="+mn-lt"/>
                <a:ea typeface="+mn-ea"/>
                <a:cs typeface="+mn-cs"/>
              </a:rPr>
              <a:t>Viktig: Den diagnostiske prosessen starter med de observasjoner pleiepersonalet gjør.  </a:t>
            </a:r>
          </a:p>
          <a:p>
            <a:pPr marL="0" marR="0" lvl="0" indent="0" algn="l" defTabSz="457200" rtl="0" eaLnBrk="1" fontAlgn="auto" latinLnBrk="0" hangingPunct="1">
              <a:lnSpc>
                <a:spcPct val="100000"/>
              </a:lnSpc>
              <a:spcBef>
                <a:spcPts val="0"/>
              </a:spcBef>
              <a:spcAft>
                <a:spcPts val="0"/>
              </a:spcAft>
              <a:buClrTx/>
              <a:buSzTx/>
              <a:buFontTx/>
              <a:buNone/>
              <a:tabLst/>
              <a:defRPr/>
            </a:pPr>
            <a:r>
              <a:rPr lang="nb-NO" sz="1200" b="0" kern="1200" dirty="0">
                <a:solidFill>
                  <a:schemeClr val="tx1"/>
                </a:solidFill>
                <a:effectLst/>
                <a:latin typeface="+mn-lt"/>
                <a:ea typeface="+mn-ea"/>
                <a:cs typeface="+mn-cs"/>
              </a:rPr>
              <a:t>Derfor viktig med grundige og relevante observasjonene, og at dette videreformidles. </a:t>
            </a:r>
          </a:p>
          <a:p>
            <a:endParaRPr lang="nb-NO" sz="1200" kern="1200" dirty="0">
              <a:solidFill>
                <a:schemeClr val="tx1"/>
              </a:solidFill>
              <a:effectLst/>
              <a:latin typeface="+mn-lt"/>
              <a:ea typeface="+mn-ea"/>
              <a:cs typeface="+mn-cs"/>
            </a:endParaRPr>
          </a:p>
          <a:p>
            <a:pPr marL="0" indent="0">
              <a:buNone/>
            </a:pPr>
            <a:r>
              <a:rPr lang="nb-NO" sz="1600" dirty="0">
                <a:solidFill>
                  <a:srgbClr val="219993"/>
                </a:solidFill>
              </a:rPr>
              <a:t> </a:t>
            </a:r>
            <a:endParaRPr lang="nb-NO"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7D46B6D-5B73-7A4C-984B-75E154DA9EA3}" type="slidenum">
              <a:rPr lang="nb-NO" smtClean="0"/>
              <a:t>18</a:t>
            </a:fld>
            <a:endParaRPr lang="nb-NO" dirty="0"/>
          </a:p>
        </p:txBody>
      </p:sp>
    </p:spTree>
    <p:extLst>
      <p:ext uri="{BB962C8B-B14F-4D97-AF65-F5344CB8AC3E}">
        <p14:creationId xmlns:p14="http://schemas.microsoft.com/office/powerpoint/2010/main" val="18029230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dirty="0"/>
              <a:t>ANBEFALES</a:t>
            </a:r>
            <a:r>
              <a:rPr lang="nb-NO" sz="1200" b="1" baseline="0" dirty="0"/>
              <a:t> </a:t>
            </a:r>
          </a:p>
          <a:p>
            <a:endParaRPr lang="en-US" dirty="0"/>
          </a:p>
        </p:txBody>
      </p:sp>
      <p:sp>
        <p:nvSpPr>
          <p:cNvPr id="4" name="Slide Number Placeholder 3"/>
          <p:cNvSpPr>
            <a:spLocks noGrp="1"/>
          </p:cNvSpPr>
          <p:nvPr>
            <p:ph type="sldNum" sz="quarter" idx="10"/>
          </p:nvPr>
        </p:nvSpPr>
        <p:spPr/>
        <p:txBody>
          <a:bodyPr/>
          <a:lstStyle/>
          <a:p>
            <a:fld id="{57D46B6D-5B73-7A4C-984B-75E154DA9EA3}" type="slidenum">
              <a:rPr lang="en-US" smtClean="0"/>
              <a:t>19</a:t>
            </a:fld>
            <a:endParaRPr lang="en-US" dirty="0"/>
          </a:p>
        </p:txBody>
      </p:sp>
    </p:spTree>
    <p:extLst>
      <p:ext uri="{BB962C8B-B14F-4D97-AF65-F5344CB8AC3E}">
        <p14:creationId xmlns:p14="http://schemas.microsoft.com/office/powerpoint/2010/main" val="153019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b="1" baseline="0" dirty="0"/>
              <a:t>ANBEFALES </a:t>
            </a:r>
            <a:endParaRPr lang="nb-NO" sz="1200" dirty="0"/>
          </a:p>
          <a:p>
            <a:r>
              <a:rPr lang="nb-NO" sz="1200" dirty="0"/>
              <a:t>Vi kommer til å snakke en del om nødvendig og unødvendig bruk av antibiotika. Målet er å få ned den unødvendige bruken av antibiotika</a:t>
            </a:r>
            <a:r>
              <a:rPr lang="nb-NO" sz="1200" baseline="0" dirty="0"/>
              <a:t> – men dette må ikke medføre at pasienter som trenger antibiotika, ikke får det. </a:t>
            </a:r>
          </a:p>
          <a:p>
            <a:r>
              <a:rPr lang="nb-NO" sz="1200" baseline="0" dirty="0"/>
              <a:t>Dessverre er det ikke alltid så lett å skille mellom nødvendig og unødvendig, eller riktig og uriktig, </a:t>
            </a:r>
            <a:r>
              <a:rPr lang="nb-NO" sz="1200" baseline="0" dirty="0" err="1"/>
              <a:t>antibiotikabruk</a:t>
            </a:r>
            <a:r>
              <a:rPr lang="nb-NO" sz="1200" baseline="0" dirty="0"/>
              <a:t>. Det er mange gråsoner, og det er ikke alltid lett å forutse hvordan akkurat denne infeksjonen vil forløpe hos akkurat denne pasienten.</a:t>
            </a:r>
          </a:p>
          <a:p>
            <a:endParaRPr lang="nb-NO" sz="1200" baseline="0" dirty="0"/>
          </a:p>
          <a:p>
            <a:r>
              <a:rPr lang="nb-NO" sz="1200" baseline="0" dirty="0"/>
              <a:t>Det viktigste verktøyet vi har her er kunnskapsbaserte anbefalinger – disse skal fortelle når det er riktig å gi antibiotika, og når antibiotika ikke er nødvendig.</a:t>
            </a:r>
          </a:p>
          <a:p>
            <a:r>
              <a:rPr lang="nb-NO" sz="1200" baseline="0" dirty="0"/>
              <a:t> I norsk primærhelsetjeneste bruker vi Nasjonale faglige retningslinjer for </a:t>
            </a:r>
            <a:r>
              <a:rPr lang="nb-NO" sz="1200" baseline="0" dirty="0" err="1"/>
              <a:t>antibiotikabruk</a:t>
            </a:r>
            <a:r>
              <a:rPr lang="nb-NO" sz="1200" baseline="0" dirty="0"/>
              <a:t> i primærhelsetjenesten.</a:t>
            </a:r>
          </a:p>
          <a:p>
            <a:r>
              <a:rPr lang="nb-NO" sz="1200" baseline="0" dirty="0"/>
              <a:t> De er i utgangspunktet ment for forskriveren – den som tar stilling til om antibiotika skal forskrives. Men det er viktig at dere som sykepleiere kjenner til dem, vet hvor de finnes, sjekker og henviser til denne ved </a:t>
            </a:r>
            <a:r>
              <a:rPr lang="nb-NO" sz="1200" baseline="0" dirty="0" err="1"/>
              <a:t>antibiotikaforskrivnining</a:t>
            </a:r>
            <a:r>
              <a:rPr lang="nb-NO" sz="1200" baseline="0" dirty="0"/>
              <a:t>, og dere  også kan fortelle pasientene om dem.</a:t>
            </a:r>
          </a:p>
          <a:p>
            <a:endParaRPr lang="nb-NO" sz="1200" baseline="0" dirty="0"/>
          </a:p>
          <a:p>
            <a:r>
              <a:rPr lang="nb-NO" sz="1200" baseline="0" dirty="0"/>
              <a:t>De finnes som gratis </a:t>
            </a:r>
            <a:r>
              <a:rPr lang="nb-NO" sz="1200" baseline="0" dirty="0" err="1"/>
              <a:t>app</a:t>
            </a:r>
            <a:r>
              <a:rPr lang="nb-NO" sz="1200" baseline="0" dirty="0"/>
              <a:t>, som nettversjon, og som kortversjon. Kortversjonen sendes ut til legevakter og fastlegekontor, og kan også </a:t>
            </a:r>
            <a:r>
              <a:rPr lang="nb-NO" sz="1200" baseline="0" dirty="0" err="1"/>
              <a:t>lasets</a:t>
            </a:r>
            <a:r>
              <a:rPr lang="nb-NO" sz="1200" baseline="0" dirty="0"/>
              <a:t> ned og </a:t>
            </a:r>
            <a:r>
              <a:rPr lang="nb-NO" sz="1200" baseline="0" dirty="0" err="1"/>
              <a:t>printes</a:t>
            </a:r>
            <a:r>
              <a:rPr lang="nb-NO" sz="1200" baseline="0" dirty="0"/>
              <a:t> ut</a:t>
            </a:r>
            <a:r>
              <a:rPr lang="nb-NO" sz="1200" b="1" baseline="0" dirty="0"/>
              <a:t>.</a:t>
            </a:r>
          </a:p>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baseline="0" dirty="0"/>
              <a:t>Last  helst/gjerne ned </a:t>
            </a:r>
            <a:r>
              <a:rPr lang="nb-NO" sz="1200" b="1" baseline="0" dirty="0" err="1"/>
              <a:t>appen</a:t>
            </a:r>
            <a:r>
              <a:rPr lang="nb-NO" sz="1200" b="1" baseline="0" dirty="0"/>
              <a:t> NÅ og bruk den gjennom denne dagen</a:t>
            </a:r>
          </a:p>
        </p:txBody>
      </p:sp>
      <p:sp>
        <p:nvSpPr>
          <p:cNvPr id="4" name="Slide Number Placeholder 3"/>
          <p:cNvSpPr>
            <a:spLocks noGrp="1"/>
          </p:cNvSpPr>
          <p:nvPr>
            <p:ph type="sldNum" sz="quarter" idx="10"/>
          </p:nvPr>
        </p:nvSpPr>
        <p:spPr/>
        <p:txBody>
          <a:bodyPr/>
          <a:lstStyle/>
          <a:p>
            <a:fld id="{57D46B6D-5B73-7A4C-984B-75E154DA9EA3}" type="slidenum">
              <a:rPr lang="nb-NO" smtClean="0"/>
              <a:t>2</a:t>
            </a:fld>
            <a:endParaRPr lang="nb-NO" dirty="0"/>
          </a:p>
        </p:txBody>
      </p:sp>
    </p:spTree>
    <p:extLst>
      <p:ext uri="{BB962C8B-B14F-4D97-AF65-F5344CB8AC3E}">
        <p14:creationId xmlns:p14="http://schemas.microsoft.com/office/powerpoint/2010/main" val="1884339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Akutt bronkitt skyldes nesten alltid virus hos ellers lungefriske</a:t>
            </a:r>
            <a:r>
              <a:rPr lang="nb-NO" baseline="0" dirty="0"/>
              <a:t> pasienter. Hos KOLS-pasienter spiller bakterier en større rolle.</a:t>
            </a:r>
          </a:p>
          <a:p>
            <a:pPr marL="0" marR="0" indent="0" algn="l" defTabSz="457200" rtl="0" eaLnBrk="1" fontAlgn="auto" latinLnBrk="0" hangingPunct="1">
              <a:lnSpc>
                <a:spcPct val="100000"/>
              </a:lnSpc>
              <a:spcBef>
                <a:spcPts val="0"/>
              </a:spcBef>
              <a:spcAft>
                <a:spcPts val="0"/>
              </a:spcAft>
              <a:buClrTx/>
              <a:buSzTx/>
              <a:buFontTx/>
              <a:buNone/>
              <a:tabLst/>
              <a:defRPr/>
            </a:pPr>
            <a:r>
              <a:rPr lang="nb-NO" dirty="0"/>
              <a:t>Det kan være vanskelig å skille akutt bronkitt fra lungebetennelse. </a:t>
            </a:r>
            <a:r>
              <a:rPr lang="nb-NO" baseline="0" dirty="0"/>
              <a:t>Både CRP og røntgenundersøkelse kan være nødvendig for å skille bronkitt fra lungebetennelse.</a:t>
            </a:r>
          </a:p>
          <a:p>
            <a:r>
              <a:rPr lang="nb-NO" dirty="0"/>
              <a:t>Allmenntilstanden spiller en viktig rolle. Mange pasienter har nok opplevd å få antibiotika for lignende plager tidligere, og da kan det være vanskelig å </a:t>
            </a:r>
            <a:r>
              <a:rPr lang="nb-NO" dirty="0" err="1"/>
              <a:t>itrygge</a:t>
            </a:r>
            <a:r>
              <a:rPr lang="nb-NO" dirty="0"/>
              <a:t> pasientene på at en</a:t>
            </a:r>
            <a:r>
              <a:rPr lang="nb-NO" baseline="0" dirty="0"/>
              <a:t> plagsom hoste ikke nødvendigvis skal behandles med antibiotika.</a:t>
            </a:r>
          </a:p>
          <a:p>
            <a:r>
              <a:rPr lang="nb-NO" baseline="0" dirty="0"/>
              <a:t>Hosten kan vare lenge – lenger enn både pasient og helsepersonell håper og tror. Det er derfor viktig at dere vet at median varighet (den tiden det tar før halvparten av pasientene er symptomfrie) er 2-3 uker.</a:t>
            </a:r>
          </a:p>
          <a:p>
            <a:endParaRPr lang="nb-NO" dirty="0"/>
          </a:p>
        </p:txBody>
      </p:sp>
      <p:sp>
        <p:nvSpPr>
          <p:cNvPr id="4" name="Slide Number Placeholder 3"/>
          <p:cNvSpPr>
            <a:spLocks noGrp="1"/>
          </p:cNvSpPr>
          <p:nvPr>
            <p:ph type="sldNum" sz="quarter" idx="10"/>
          </p:nvPr>
        </p:nvSpPr>
        <p:spPr/>
        <p:txBody>
          <a:bodyPr/>
          <a:lstStyle/>
          <a:p>
            <a:fld id="{57D46B6D-5B73-7A4C-984B-75E154DA9EA3}" type="slidenum">
              <a:rPr lang="nb-NO" smtClean="0"/>
              <a:t>20</a:t>
            </a:fld>
            <a:endParaRPr lang="nb-NO" dirty="0"/>
          </a:p>
        </p:txBody>
      </p:sp>
    </p:spTree>
    <p:extLst>
      <p:ext uri="{BB962C8B-B14F-4D97-AF65-F5344CB8AC3E}">
        <p14:creationId xmlns:p14="http://schemas.microsoft.com/office/powerpoint/2010/main" val="6986056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57D46B6D-5B73-7A4C-984B-75E154DA9EA3}" type="slidenum">
              <a:rPr lang="nb-NO" smtClean="0"/>
              <a:t>21</a:t>
            </a:fld>
            <a:endParaRPr lang="nb-NO" dirty="0"/>
          </a:p>
        </p:txBody>
      </p:sp>
    </p:spTree>
    <p:extLst>
      <p:ext uri="{BB962C8B-B14F-4D97-AF65-F5344CB8AC3E}">
        <p14:creationId xmlns:p14="http://schemas.microsoft.com/office/powerpoint/2010/main" val="21770665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dirty="0"/>
              <a:t>ANBEFALES</a:t>
            </a:r>
            <a:r>
              <a:rPr lang="nb-NO" sz="1200" b="1" baseline="0" dirty="0"/>
              <a:t> </a:t>
            </a:r>
          </a:p>
          <a:p>
            <a:r>
              <a:rPr lang="en-US" dirty="0"/>
              <a:t>Dette </a:t>
            </a:r>
            <a:r>
              <a:rPr lang="en-US" dirty="0" err="1"/>
              <a:t>kan</a:t>
            </a:r>
            <a:r>
              <a:rPr lang="en-US" dirty="0"/>
              <a:t> </a:t>
            </a:r>
            <a:r>
              <a:rPr lang="en-US" dirty="0" err="1"/>
              <a:t>være</a:t>
            </a:r>
            <a:r>
              <a:rPr lang="en-US" dirty="0"/>
              <a:t> et </a:t>
            </a:r>
            <a:r>
              <a:rPr lang="en-US" dirty="0" err="1"/>
              <a:t>grensetilfelle</a:t>
            </a:r>
            <a:r>
              <a:rPr lang="en-US" dirty="0"/>
              <a:t> for om man </a:t>
            </a:r>
            <a:r>
              <a:rPr lang="en-US" dirty="0" err="1"/>
              <a:t>bør</a:t>
            </a:r>
            <a:r>
              <a:rPr lang="en-US" dirty="0"/>
              <a:t> </a:t>
            </a:r>
            <a:r>
              <a:rPr lang="en-US" dirty="0" err="1"/>
              <a:t>gå</a:t>
            </a:r>
            <a:r>
              <a:rPr lang="en-US" dirty="0"/>
              <a:t> </a:t>
            </a:r>
            <a:r>
              <a:rPr lang="en-US" dirty="0" err="1"/>
              <a:t>videre</a:t>
            </a:r>
            <a:r>
              <a:rPr lang="en-US" baseline="0" dirty="0"/>
              <a:t> med å </a:t>
            </a:r>
            <a:r>
              <a:rPr lang="en-US" baseline="0" dirty="0" err="1"/>
              <a:t>kontakte</a:t>
            </a:r>
            <a:r>
              <a:rPr lang="en-US" baseline="0" dirty="0"/>
              <a:t> </a:t>
            </a:r>
            <a:r>
              <a:rPr lang="en-US" baseline="0" dirty="0" err="1"/>
              <a:t>fastlege</a:t>
            </a:r>
            <a:r>
              <a:rPr lang="en-US" baseline="0" dirty="0"/>
              <a:t> </a:t>
            </a:r>
            <a:r>
              <a:rPr lang="en-US" baseline="0" dirty="0" err="1"/>
              <a:t>eller</a:t>
            </a:r>
            <a:r>
              <a:rPr lang="en-US" baseline="0" dirty="0"/>
              <a:t> </a:t>
            </a:r>
            <a:r>
              <a:rPr lang="en-US" baseline="0" dirty="0" err="1"/>
              <a:t>legevaktlege</a:t>
            </a:r>
            <a:r>
              <a:rPr lang="en-US" baseline="0" dirty="0"/>
              <a:t>.  </a:t>
            </a:r>
          </a:p>
          <a:p>
            <a:endParaRPr lang="en-US" baseline="0" dirty="0"/>
          </a:p>
          <a:p>
            <a:r>
              <a:rPr lang="en-US" baseline="0" dirty="0" err="1"/>
              <a:t>Puls</a:t>
            </a:r>
            <a:r>
              <a:rPr lang="en-US" baseline="0" dirty="0"/>
              <a:t>: </a:t>
            </a:r>
            <a:r>
              <a:rPr lang="en-US" baseline="0" dirty="0" err="1"/>
              <a:t>grenselang</a:t>
            </a:r>
            <a:r>
              <a:rPr lang="en-US" baseline="0" dirty="0"/>
              <a:t>: 0 </a:t>
            </a:r>
            <a:r>
              <a:rPr lang="en-US" baseline="0" dirty="0" err="1"/>
              <a:t>poeng</a:t>
            </a:r>
            <a:endParaRPr lang="en-US" baseline="0" dirty="0"/>
          </a:p>
          <a:p>
            <a:r>
              <a:rPr lang="en-US" baseline="0" dirty="0" err="1"/>
              <a:t>Respirasjon</a:t>
            </a:r>
            <a:r>
              <a:rPr lang="en-US" baseline="0" dirty="0"/>
              <a:t>; 2 </a:t>
            </a:r>
            <a:r>
              <a:rPr lang="en-US" baseline="0" dirty="0" err="1"/>
              <a:t>poeng</a:t>
            </a:r>
            <a:endParaRPr lang="en-US" baseline="0" dirty="0"/>
          </a:p>
          <a:p>
            <a:r>
              <a:rPr lang="en-US" baseline="0" dirty="0" err="1"/>
              <a:t>Tp</a:t>
            </a:r>
            <a:r>
              <a:rPr lang="en-US" baseline="0" dirty="0"/>
              <a:t>: 1 </a:t>
            </a:r>
            <a:r>
              <a:rPr lang="en-US" baseline="0" dirty="0" err="1"/>
              <a:t>poeng</a:t>
            </a:r>
            <a:endParaRPr lang="en-US" baseline="0" dirty="0"/>
          </a:p>
          <a:p>
            <a:r>
              <a:rPr lang="en-US" baseline="0" dirty="0"/>
              <a:t>BT.: 0 </a:t>
            </a:r>
            <a:r>
              <a:rPr lang="en-US" baseline="0" dirty="0" err="1"/>
              <a:t>poeng</a:t>
            </a:r>
            <a:endParaRPr lang="en-US" baseline="0" dirty="0"/>
          </a:p>
          <a:p>
            <a:r>
              <a:rPr lang="en-US" baseline="0" dirty="0"/>
              <a:t>O2:grenseland</a:t>
            </a:r>
          </a:p>
          <a:p>
            <a:r>
              <a:rPr lang="en-US" baseline="0" dirty="0" err="1"/>
              <a:t>Økt</a:t>
            </a:r>
            <a:r>
              <a:rPr lang="en-US" baseline="0" dirty="0"/>
              <a:t> </a:t>
            </a:r>
            <a:r>
              <a:rPr lang="en-US" baseline="0" dirty="0" err="1"/>
              <a:t>tilsyn</a:t>
            </a:r>
            <a:r>
              <a:rPr lang="en-US" baseline="0" dirty="0"/>
              <a:t>?</a:t>
            </a:r>
          </a:p>
          <a:p>
            <a:endParaRPr lang="en-US" baseline="0" dirty="0"/>
          </a:p>
        </p:txBody>
      </p:sp>
      <p:sp>
        <p:nvSpPr>
          <p:cNvPr id="4" name="Slide Number Placeholder 3"/>
          <p:cNvSpPr>
            <a:spLocks noGrp="1"/>
          </p:cNvSpPr>
          <p:nvPr>
            <p:ph type="sldNum" sz="quarter" idx="10"/>
          </p:nvPr>
        </p:nvSpPr>
        <p:spPr/>
        <p:txBody>
          <a:bodyPr/>
          <a:lstStyle/>
          <a:p>
            <a:fld id="{57D46B6D-5B73-7A4C-984B-75E154DA9EA3}" type="slidenum">
              <a:rPr lang="en-US" smtClean="0"/>
              <a:t>22</a:t>
            </a:fld>
            <a:endParaRPr lang="en-US" dirty="0"/>
          </a:p>
        </p:txBody>
      </p:sp>
    </p:spTree>
    <p:extLst>
      <p:ext uri="{BB962C8B-B14F-4D97-AF65-F5344CB8AC3E}">
        <p14:creationId xmlns:p14="http://schemas.microsoft.com/office/powerpoint/2010/main" val="26899831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dirty="0"/>
              <a:t>ANBEFALES</a:t>
            </a:r>
            <a:r>
              <a:rPr lang="nb-NO" sz="1200" b="1" baseline="0" dirty="0"/>
              <a:t> </a:t>
            </a:r>
          </a:p>
          <a:p>
            <a:r>
              <a:rPr lang="nb-NO" dirty="0"/>
              <a:t>Kommunikasjonsstrukturen Identifikasjon, Situasjon, Bakgrunn, Analyse og Råd (ISBAR) bidrar til forenklet, effektiv, strukturert og forventet kommunikasjon mellom helsepersonell. https://sykepleien.no/forskning/2019/01/verktoyet-isbar-forer-til-bevisst-og-strukturert-kommunikasjon-helsepersonell Studentene</a:t>
            </a:r>
            <a:r>
              <a:rPr lang="nb-NO" baseline="0" dirty="0"/>
              <a:t> kan gjerne øve på en </a:t>
            </a:r>
            <a:r>
              <a:rPr lang="nb-NO" baseline="0" dirty="0" err="1"/>
              <a:t>ISBAR.melding</a:t>
            </a:r>
            <a:r>
              <a:rPr lang="nb-NO" baseline="0" dirty="0"/>
              <a:t> om Karlsen</a:t>
            </a:r>
            <a:endParaRPr lang="en-US" dirty="0"/>
          </a:p>
        </p:txBody>
      </p:sp>
      <p:sp>
        <p:nvSpPr>
          <p:cNvPr id="4" name="Slide Number Placeholder 3"/>
          <p:cNvSpPr>
            <a:spLocks noGrp="1"/>
          </p:cNvSpPr>
          <p:nvPr>
            <p:ph type="sldNum" sz="quarter" idx="10"/>
          </p:nvPr>
        </p:nvSpPr>
        <p:spPr/>
        <p:txBody>
          <a:bodyPr/>
          <a:lstStyle/>
          <a:p>
            <a:fld id="{57D46B6D-5B73-7A4C-984B-75E154DA9EA3}" type="slidenum">
              <a:rPr lang="en-US" smtClean="0"/>
              <a:t>23</a:t>
            </a:fld>
            <a:endParaRPr lang="en-US" dirty="0"/>
          </a:p>
        </p:txBody>
      </p:sp>
    </p:spTree>
    <p:extLst>
      <p:ext uri="{BB962C8B-B14F-4D97-AF65-F5344CB8AC3E}">
        <p14:creationId xmlns:p14="http://schemas.microsoft.com/office/powerpoint/2010/main" val="14631590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KAN FJERNES</a:t>
            </a:r>
          </a:p>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Rask gjennomgang av dette lysbildet!</a:t>
            </a:r>
          </a:p>
          <a:p>
            <a:pPr marL="0" marR="0" lvl="0" indent="0" algn="l" defTabSz="457200" rtl="0" eaLnBrk="1" fontAlgn="auto" latinLnBrk="0" hangingPunct="1">
              <a:lnSpc>
                <a:spcPct val="100000"/>
              </a:lnSpc>
              <a:spcBef>
                <a:spcPts val="0"/>
              </a:spcBef>
              <a:spcAft>
                <a:spcPts val="0"/>
              </a:spcAft>
              <a:buClrTx/>
              <a:buSzTx/>
              <a:buFontTx/>
              <a:buNone/>
              <a:tabLst/>
              <a:defRPr/>
            </a:pPr>
            <a:endParaRPr lang="nb-NO" sz="1200" dirty="0">
              <a:solidFill>
                <a:srgbClr val="219993"/>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b-NO" sz="1200" dirty="0">
                <a:solidFill>
                  <a:srgbClr val="219993"/>
                </a:solidFill>
              </a:rPr>
              <a:t>I hjemmetjenesten gjelder mange av de samme forholdene som på sykehjem, men her har sykepleier gjerne en enda mer avgjørende rolle når</a:t>
            </a:r>
            <a:r>
              <a:rPr lang="nb-NO" sz="1200" baseline="0" dirty="0">
                <a:solidFill>
                  <a:srgbClr val="219993"/>
                </a:solidFill>
              </a:rPr>
              <a:t> det gjelder observasjoner, oppfølging og igangsetting av eventuelle tiltak.</a:t>
            </a:r>
            <a:r>
              <a:rPr lang="nb-NO" sz="1200" dirty="0">
                <a:solidFill>
                  <a:srgbClr val="219993"/>
                </a:solidFill>
              </a:rPr>
              <a:t> </a:t>
            </a:r>
            <a:endParaRPr lang="nb-NO" sz="1200" b="1" dirty="0">
              <a:solidFill>
                <a:srgbClr val="219993"/>
              </a:solidFill>
            </a:endParaRPr>
          </a:p>
        </p:txBody>
      </p:sp>
      <p:sp>
        <p:nvSpPr>
          <p:cNvPr id="4" name="Slide Number Placeholder 3"/>
          <p:cNvSpPr>
            <a:spLocks noGrp="1"/>
          </p:cNvSpPr>
          <p:nvPr>
            <p:ph type="sldNum" sz="quarter" idx="10"/>
          </p:nvPr>
        </p:nvSpPr>
        <p:spPr/>
        <p:txBody>
          <a:bodyPr/>
          <a:lstStyle/>
          <a:p>
            <a:fld id="{57D46B6D-5B73-7A4C-984B-75E154DA9EA3}" type="slidenum">
              <a:rPr lang="nb-NO" smtClean="0"/>
              <a:t>24</a:t>
            </a:fld>
            <a:endParaRPr lang="nb-NO" dirty="0"/>
          </a:p>
        </p:txBody>
      </p:sp>
    </p:spTree>
    <p:extLst>
      <p:ext uri="{BB962C8B-B14F-4D97-AF65-F5344CB8AC3E}">
        <p14:creationId xmlns:p14="http://schemas.microsoft.com/office/powerpoint/2010/main" val="24932206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dirty="0"/>
              <a:t>ANBEFALES</a:t>
            </a:r>
            <a:r>
              <a:rPr lang="nb-NO" sz="1200" b="1" baseline="0" dirty="0"/>
              <a:t> </a:t>
            </a:r>
          </a:p>
          <a:p>
            <a:endParaRPr lang="en-US" dirty="0"/>
          </a:p>
        </p:txBody>
      </p:sp>
      <p:sp>
        <p:nvSpPr>
          <p:cNvPr id="4" name="Slide Number Placeholder 3"/>
          <p:cNvSpPr>
            <a:spLocks noGrp="1"/>
          </p:cNvSpPr>
          <p:nvPr>
            <p:ph type="sldNum" sz="quarter" idx="10"/>
          </p:nvPr>
        </p:nvSpPr>
        <p:spPr/>
        <p:txBody>
          <a:bodyPr/>
          <a:lstStyle/>
          <a:p>
            <a:fld id="{57D46B6D-5B73-7A4C-984B-75E154DA9EA3}" type="slidenum">
              <a:rPr lang="en-US" smtClean="0"/>
              <a:t>25</a:t>
            </a:fld>
            <a:endParaRPr lang="en-US" dirty="0"/>
          </a:p>
        </p:txBody>
      </p:sp>
    </p:spTree>
    <p:extLst>
      <p:ext uri="{BB962C8B-B14F-4D97-AF65-F5344CB8AC3E}">
        <p14:creationId xmlns:p14="http://schemas.microsoft.com/office/powerpoint/2010/main" val="5095046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Halsbetennelse skyldes oftest virus, men det er</a:t>
            </a:r>
            <a:r>
              <a:rPr lang="nb-NO" baseline="0"/>
              <a:t> heller ikke uvanlig at tilstanden skyldes bakterier, som regel Gruppe A-streptokokker. Da kaller man det gjerne streptokokkhals eller streptokokk-tonsillitt. Dette er et godt eksempel på en bakterieinfeksjon som kroppen stort sett klarer å kvitte seg med selv. Retningslinjene anbefaler at det kun tilbys antibiotika til pasienter som er ganske dårlige av sin streptokokk-tonsillitt.</a:t>
            </a:r>
          </a:p>
          <a:p>
            <a:r>
              <a:rPr lang="nb-NO" baseline="0"/>
              <a:t>En vanlig forkjølelse starter ofte med lette halssmerter – dette er det viktig å informere om. Hvis pasienten har hoste eller nesesnue i tillegg til sår hals, er dette et ganske sikkert tegn på at tilstanden skyldes virus og ikke streptokokker.</a:t>
            </a:r>
          </a:p>
          <a:p>
            <a:r>
              <a:rPr lang="nb-NO" baseline="0"/>
              <a:t>Det finnes en hurtigtest – Strep-test – som brukes for å påvise streptokokker. Denne testen er nyttig hvis pasienten har ganske stor sannsynlighet for streptokokker, men den er lite nyttig hvis sannsynligheten er lav – da kan den slå ut positivt, selv om pasienten ikke vil ha nytte av antibiotika. </a:t>
            </a:r>
            <a:endParaRPr lang="en-US"/>
          </a:p>
        </p:txBody>
      </p:sp>
      <p:sp>
        <p:nvSpPr>
          <p:cNvPr id="4" name="Slide Number Placeholder 3"/>
          <p:cNvSpPr>
            <a:spLocks noGrp="1"/>
          </p:cNvSpPr>
          <p:nvPr>
            <p:ph type="sldNum" sz="quarter" idx="10"/>
          </p:nvPr>
        </p:nvSpPr>
        <p:spPr/>
        <p:txBody>
          <a:bodyPr/>
          <a:lstStyle/>
          <a:p>
            <a:fld id="{57D46B6D-5B73-7A4C-984B-75E154DA9EA3}" type="slidenum">
              <a:rPr lang="en-US" smtClean="0"/>
              <a:t>26</a:t>
            </a:fld>
            <a:endParaRPr lang="en-US" dirty="0"/>
          </a:p>
        </p:txBody>
      </p:sp>
    </p:spTree>
    <p:extLst>
      <p:ext uri="{BB962C8B-B14F-4D97-AF65-F5344CB8AC3E}">
        <p14:creationId xmlns:p14="http://schemas.microsoft.com/office/powerpoint/2010/main" val="24099354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Halsbetennelse skyldes oftest virus, men det er</a:t>
            </a:r>
            <a:r>
              <a:rPr lang="nb-NO" baseline="0"/>
              <a:t> heller ikke uvanlig at tilstanden skyldes bakterier, som regel Gruppe A-streptokokker. Da kaller man det gjerne streptokokkhals eller streptokokk-tonsillitt. Dette er et godt eksempel på en bakterieinfeksjon som kroppen stort sett klarer å kvitte seg med selv. Retningslinjene anbefaler at det kun tilbys antibiotika til pasienter som er ganske dårlige av sin streptokokk-tonsillitt.</a:t>
            </a:r>
          </a:p>
          <a:p>
            <a:r>
              <a:rPr lang="nb-NO" baseline="0"/>
              <a:t>En vanlig forkjølelse starter ofte med lette halssmerter – dette er det viktig å informere om. Hvis pasienten har hoste eller nesesnue i tillegg til sår hals, er dette et ganske sikkert tegn på at tilstanden skyldes virus og ikke streptokokker.</a:t>
            </a:r>
          </a:p>
          <a:p>
            <a:r>
              <a:rPr lang="nb-NO" baseline="0"/>
              <a:t>Det finnes en hurtigtest – Strep-test – som brukes for å påvise streptokokker. Denne testen er nyttig hvis pasienten har ganske stor sannsynlighet for streptokokker, men den er lite nyttig hvis sannsynligheten er lav – da kan den slå ut positivt, selv om pasienten ikke vil ha nytte av antibiotika. </a:t>
            </a:r>
            <a:endParaRPr lang="en-US"/>
          </a:p>
        </p:txBody>
      </p:sp>
      <p:sp>
        <p:nvSpPr>
          <p:cNvPr id="4" name="Slide Number Placeholder 3"/>
          <p:cNvSpPr>
            <a:spLocks noGrp="1"/>
          </p:cNvSpPr>
          <p:nvPr>
            <p:ph type="sldNum" sz="quarter" idx="10"/>
          </p:nvPr>
        </p:nvSpPr>
        <p:spPr/>
        <p:txBody>
          <a:bodyPr/>
          <a:lstStyle/>
          <a:p>
            <a:fld id="{57D46B6D-5B73-7A4C-984B-75E154DA9EA3}" type="slidenum">
              <a:rPr lang="en-US" smtClean="0"/>
              <a:t>27</a:t>
            </a:fld>
            <a:endParaRPr lang="en-US" dirty="0"/>
          </a:p>
        </p:txBody>
      </p:sp>
    </p:spTree>
    <p:extLst>
      <p:ext uri="{BB962C8B-B14F-4D97-AF65-F5344CB8AC3E}">
        <p14:creationId xmlns:p14="http://schemas.microsoft.com/office/powerpoint/2010/main" val="38781317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b="1" dirty="0"/>
              <a:t>KAN FJERNES</a:t>
            </a:r>
          </a:p>
          <a:p>
            <a:r>
              <a:rPr lang="nb-NO" sz="1100" dirty="0"/>
              <a:t>Ørebetennelse er vanlig hos barn. Hos voksne er det langt mer uvanlig, og bør i større grad behandles med antibiotika.</a:t>
            </a:r>
          </a:p>
          <a:p>
            <a:r>
              <a:rPr lang="nb-NO" sz="1100" dirty="0"/>
              <a:t>Minst 70 % av alle barn gjennomgår en akutt mellomørebetennelse før 2 års alder. Hos de aller fleste gir smertene seg raskt</a:t>
            </a:r>
            <a:r>
              <a:rPr lang="nb-NO" sz="1100" baseline="0" dirty="0"/>
              <a:t> – uten antibiotika. Det har skjedd en tydelig forandring – før fikk alle barn med otitt, antibiotika, men nå vet vi at det er unødvendig hos de fleste. Dette skyldes nok god informasjon fra helsepersonell og en holdningsendring i befolkningen.</a:t>
            </a:r>
          </a:p>
          <a:p>
            <a:r>
              <a:rPr lang="nb-NO" sz="1100" baseline="0" dirty="0"/>
              <a:t>Noen bør ha antibiotika:</a:t>
            </a:r>
          </a:p>
          <a:p>
            <a:pPr marL="171450" indent="-171450">
              <a:buFont typeface="Arial" panose="020B0604020202020204" pitchFamily="34" charset="0"/>
              <a:buChar char="•"/>
            </a:pPr>
            <a:r>
              <a:rPr lang="nb-NO" sz="1100" dirty="0"/>
              <a:t>«</a:t>
            </a:r>
            <a:r>
              <a:rPr lang="nb-NO" sz="1100" dirty="0" err="1"/>
              <a:t>Ørebarn</a:t>
            </a:r>
            <a:r>
              <a:rPr lang="nb-NO" sz="1100" dirty="0"/>
              <a:t>»: barn med minst 3 otitter</a:t>
            </a:r>
            <a:r>
              <a:rPr lang="nb-NO" sz="1100" baseline="0" dirty="0"/>
              <a:t> siste halvår / </a:t>
            </a:r>
            <a:r>
              <a:rPr lang="nb-NO" sz="1100" dirty="0"/>
              <a:t>minst 4 otitter siste år</a:t>
            </a:r>
          </a:p>
          <a:p>
            <a:pPr marL="171450" indent="-171450">
              <a:buFont typeface="Arial" panose="020B0604020202020204" pitchFamily="34" charset="0"/>
              <a:buChar char="•"/>
            </a:pPr>
            <a:r>
              <a:rPr lang="nb-NO" sz="1100" dirty="0"/>
              <a:t>Barn under 1 år</a:t>
            </a:r>
          </a:p>
          <a:p>
            <a:pPr marL="171450" indent="-171450">
              <a:buFont typeface="Arial" panose="020B0604020202020204" pitchFamily="34" charset="0"/>
              <a:buChar char="•"/>
            </a:pPr>
            <a:r>
              <a:rPr lang="nb-NO" sz="1100" dirty="0"/>
              <a:t>Hvis rennende øre &gt;2 dager </a:t>
            </a:r>
          </a:p>
          <a:p>
            <a:pPr marL="171450" indent="-171450">
              <a:buFont typeface="Arial" panose="020B0604020202020204" pitchFamily="34" charset="0"/>
              <a:buChar char="•"/>
            </a:pPr>
            <a:r>
              <a:rPr lang="nb-NO" sz="1100" dirty="0"/>
              <a:t>Ved bilateral akutt otitt kan antibiotika overveies</a:t>
            </a:r>
          </a:p>
          <a:p>
            <a:r>
              <a:rPr lang="nb-NO" sz="1100" dirty="0"/>
              <a:t>Foreldre</a:t>
            </a:r>
            <a:r>
              <a:rPr lang="nb-NO" sz="1100" baseline="0" dirty="0"/>
              <a:t> må få råd om hva de kan gjøre for å lindre smertene.</a:t>
            </a:r>
          </a:p>
          <a:p>
            <a:endParaRPr lang="nb-NO" sz="1100" baseline="0" dirty="0"/>
          </a:p>
          <a:p>
            <a:r>
              <a:rPr lang="nb-NO" sz="1100" dirty="0"/>
              <a:t>Bihulebetennelse er faktisk den luftveisdiagnosen</a:t>
            </a:r>
            <a:r>
              <a:rPr lang="nb-NO" sz="1100" baseline="0" dirty="0"/>
              <a:t> som medfører mest </a:t>
            </a:r>
            <a:r>
              <a:rPr lang="nb-NO" sz="1100" baseline="0" dirty="0" err="1"/>
              <a:t>antibiotikabruk</a:t>
            </a:r>
            <a:r>
              <a:rPr lang="nb-NO" sz="1100" baseline="0" dirty="0"/>
              <a:t> i allmennpraksis – selv om antibiotika ikke gir noen særlig effekt hos flertallet av pasientene som får denne diagnosen. Dette handler delvis om at det er vanskelig å skille en ekte, bakteriell bihulebetennelse fra kraftige forkjølelsessymptomer. Vi vet at når symptomene har vart i 7-10 dager, er det større sjanse for at antibiotika kan ha noe effekt. Det anbefales derfor ikke å gi antibiotika til pasienter som har hatt bihuleplager i noen få dager – mest sannsynlig vil plagene bli mildere innen kort tid, selv om de kan henge i </a:t>
            </a:r>
            <a:r>
              <a:rPr lang="nb-NO" sz="1100" baseline="0" dirty="0" err="1"/>
              <a:t>i</a:t>
            </a:r>
            <a:r>
              <a:rPr lang="nb-NO" sz="1100" baseline="0" dirty="0"/>
              <a:t> 2-3 uker. </a:t>
            </a:r>
          </a:p>
          <a:p>
            <a:r>
              <a:rPr lang="nb-NO" sz="1100" baseline="0" dirty="0"/>
              <a:t>Pasientene kan skylle nesen med saltvann eller bruke nesespray.</a:t>
            </a:r>
          </a:p>
          <a:p>
            <a:pPr marL="0" marR="0" lvl="0" indent="0" algn="l" defTabSz="457200" rtl="0" eaLnBrk="1" fontAlgn="auto" latinLnBrk="0" hangingPunct="1">
              <a:lnSpc>
                <a:spcPct val="100000"/>
              </a:lnSpc>
              <a:spcBef>
                <a:spcPts val="0"/>
              </a:spcBef>
              <a:spcAft>
                <a:spcPts val="0"/>
              </a:spcAft>
              <a:buClrTx/>
              <a:buSzTx/>
              <a:buFontTx/>
              <a:buNone/>
              <a:tabLst/>
              <a:defRPr/>
            </a:pPr>
            <a:r>
              <a:rPr lang="nb-NO" sz="1100" dirty="0"/>
              <a:t>Ca. 80% av alle barn er smertefrie etter 2 døgn uten antibiotika!!</a:t>
            </a:r>
          </a:p>
          <a:p>
            <a:endParaRPr lang="en-US" dirty="0"/>
          </a:p>
        </p:txBody>
      </p:sp>
      <p:sp>
        <p:nvSpPr>
          <p:cNvPr id="4" name="Slide Number Placeholder 3"/>
          <p:cNvSpPr>
            <a:spLocks noGrp="1"/>
          </p:cNvSpPr>
          <p:nvPr>
            <p:ph type="sldNum" sz="quarter" idx="10"/>
          </p:nvPr>
        </p:nvSpPr>
        <p:spPr/>
        <p:txBody>
          <a:bodyPr/>
          <a:lstStyle/>
          <a:p>
            <a:fld id="{57D46B6D-5B73-7A4C-984B-75E154DA9EA3}" type="slidenum">
              <a:rPr lang="en-US" smtClean="0"/>
              <a:t>28</a:t>
            </a:fld>
            <a:endParaRPr lang="en-US" dirty="0"/>
          </a:p>
        </p:txBody>
      </p:sp>
    </p:spTree>
    <p:extLst>
      <p:ext uri="{BB962C8B-B14F-4D97-AF65-F5344CB8AC3E}">
        <p14:creationId xmlns:p14="http://schemas.microsoft.com/office/powerpoint/2010/main" val="36911562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defTabSz="914400" eaLnBrk="0" fontAlgn="base" hangingPunct="0">
              <a:spcBef>
                <a:spcPct val="0"/>
              </a:spcBef>
              <a:spcAft>
                <a:spcPct val="0"/>
              </a:spcAft>
              <a:buClrTx/>
              <a:buNone/>
            </a:pPr>
            <a:r>
              <a:rPr lang="nb-NO" sz="1200" b="1" dirty="0"/>
              <a:t>ANBEFALES</a:t>
            </a:r>
          </a:p>
          <a:p>
            <a:pPr marL="0" lvl="0" indent="0" defTabSz="914400" eaLnBrk="0" fontAlgn="base" hangingPunct="0">
              <a:spcBef>
                <a:spcPct val="0"/>
              </a:spcBef>
              <a:spcAft>
                <a:spcPct val="0"/>
              </a:spcAft>
              <a:buClrTx/>
              <a:buNone/>
            </a:pPr>
            <a:r>
              <a:rPr lang="nb-NO" sz="1200" b="0" dirty="0"/>
              <a:t>Det har vært vanlig å tenke at virusinfeksjoner går over av seg selv, mens bakterieinfeksjoner må behandles med antibiotika. Dette stemmer ikke. De fleste luftveisinfeksjoner er selvbegrensende </a:t>
            </a:r>
          </a:p>
          <a:p>
            <a:pPr marL="0" lvl="0" indent="0" defTabSz="914400" eaLnBrk="0" fontAlgn="base" hangingPunct="0">
              <a:spcBef>
                <a:spcPct val="0"/>
              </a:spcBef>
              <a:spcAft>
                <a:spcPct val="0"/>
              </a:spcAft>
              <a:buClrTx/>
              <a:buNone/>
            </a:pPr>
            <a:r>
              <a:rPr lang="nb-NO" sz="1200" b="0" dirty="0"/>
              <a:t>(det vil si at de går over av seg selv), enten de skyldes virus eller bakterier. </a:t>
            </a:r>
          </a:p>
          <a:p>
            <a:pPr marL="0" lvl="0" indent="0" defTabSz="914400" eaLnBrk="0" fontAlgn="base" hangingPunct="0">
              <a:spcBef>
                <a:spcPct val="0"/>
              </a:spcBef>
              <a:spcAft>
                <a:spcPct val="0"/>
              </a:spcAft>
              <a:buClrTx/>
              <a:buNone/>
            </a:pPr>
            <a:r>
              <a:rPr lang="nb-NO" sz="1200" b="0" dirty="0"/>
              <a:t>Studier fra norsk allmennpraksis viser at rundt en tredjedel av pasienter</a:t>
            </a:r>
            <a:r>
              <a:rPr lang="nb-NO" sz="1200" b="0" baseline="0" dirty="0"/>
              <a:t> som får en luftveisinfeksjon-diagnose, </a:t>
            </a:r>
            <a:r>
              <a:rPr lang="nb-NO" sz="1200" baseline="0" dirty="0"/>
              <a:t>også får antibiotika. Noen bør absolutt ha antibiotika – bl.a. ved lungebetennelse, kraftige halsbetennelser, ørebetennelser hos voksne – men mange kunne klart seg godt uten.  </a:t>
            </a:r>
            <a:endParaRPr lang="nb-NO" sz="1200" dirty="0"/>
          </a:p>
          <a:p>
            <a:pPr marL="0" lvl="0" indent="0" defTabSz="914400" eaLnBrk="0" fontAlgn="base" hangingPunct="0">
              <a:spcBef>
                <a:spcPct val="0"/>
              </a:spcBef>
              <a:spcAft>
                <a:spcPct val="0"/>
              </a:spcAft>
              <a:buClrTx/>
              <a:buNone/>
            </a:pPr>
            <a:r>
              <a:rPr lang="nb-NO" sz="1200" dirty="0"/>
              <a:t>Ved milde/moderate luftveisinfeksjoner er god informasjon det viktigste tiltaket for pasienten.</a:t>
            </a:r>
          </a:p>
          <a:p>
            <a:pPr marL="0" lvl="0" indent="0" defTabSz="914400" eaLnBrk="0" fontAlgn="base" hangingPunct="0">
              <a:spcBef>
                <a:spcPct val="0"/>
              </a:spcBef>
              <a:spcAft>
                <a:spcPct val="0"/>
              </a:spcAft>
              <a:buClrTx/>
              <a:buNone/>
            </a:pPr>
            <a:r>
              <a:rPr lang="nb-NO" sz="1200" dirty="0"/>
              <a:t>Et mulig hjelpemiddel er «</a:t>
            </a:r>
            <a:r>
              <a:rPr lang="nb-NO" sz="1200" dirty="0" err="1"/>
              <a:t>Antibiotikafri</a:t>
            </a:r>
            <a:r>
              <a:rPr lang="nb-NO" sz="1200" dirty="0"/>
              <a:t> resept», som finnes samme</a:t>
            </a:r>
            <a:r>
              <a:rPr lang="nb-NO" sz="1200" baseline="0" dirty="0"/>
              <a:t> sted som retningslinjene.</a:t>
            </a:r>
            <a:endParaRPr lang="nb-NO" sz="1200" dirty="0"/>
          </a:p>
          <a:p>
            <a:endParaRPr lang="nb-NO" dirty="0"/>
          </a:p>
          <a:p>
            <a:endParaRPr lang="en-US" dirty="0"/>
          </a:p>
        </p:txBody>
      </p:sp>
      <p:sp>
        <p:nvSpPr>
          <p:cNvPr id="4" name="Slide Number Placeholder 3"/>
          <p:cNvSpPr>
            <a:spLocks noGrp="1"/>
          </p:cNvSpPr>
          <p:nvPr>
            <p:ph type="sldNum" sz="quarter" idx="10"/>
          </p:nvPr>
        </p:nvSpPr>
        <p:spPr/>
        <p:txBody>
          <a:bodyPr/>
          <a:lstStyle/>
          <a:p>
            <a:fld id="{57D46B6D-5B73-7A4C-984B-75E154DA9EA3}" type="slidenum">
              <a:rPr lang="en-US" smtClean="0"/>
              <a:t>29</a:t>
            </a:fld>
            <a:endParaRPr lang="en-US" dirty="0"/>
          </a:p>
        </p:txBody>
      </p:sp>
    </p:spTree>
    <p:extLst>
      <p:ext uri="{BB962C8B-B14F-4D97-AF65-F5344CB8AC3E}">
        <p14:creationId xmlns:p14="http://schemas.microsoft.com/office/powerpoint/2010/main" val="1344736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b="1" dirty="0"/>
              <a:t>ANBEFALES</a:t>
            </a:r>
            <a:r>
              <a:rPr lang="nb-NO" sz="1200" b="1" baseline="0" dirty="0"/>
              <a:t> </a:t>
            </a:r>
          </a:p>
          <a:p>
            <a:endParaRPr lang="nb-NO" sz="1200" baseline="0" dirty="0"/>
          </a:p>
          <a:p>
            <a:r>
              <a:rPr lang="nb-NO" sz="1200" dirty="0"/>
              <a:t>Som tidligere nevnt</a:t>
            </a:r>
            <a:r>
              <a:rPr lang="nb-NO" sz="1200" baseline="0" dirty="0"/>
              <a:t> </a:t>
            </a:r>
            <a:r>
              <a:rPr lang="nb-NO" sz="1200" dirty="0"/>
              <a:t>forskrives </a:t>
            </a:r>
            <a:r>
              <a:rPr lang="nb-NO" sz="1200" dirty="0" err="1"/>
              <a:t>ca</a:t>
            </a:r>
            <a:r>
              <a:rPr lang="nb-NO" sz="1200" dirty="0"/>
              <a:t> 85 % av all </a:t>
            </a:r>
            <a:r>
              <a:rPr lang="nb-NO" sz="1200" dirty="0" err="1"/>
              <a:t>antibiotia</a:t>
            </a:r>
            <a:r>
              <a:rPr lang="nb-NO" sz="1200" dirty="0"/>
              <a:t> i primærhelsetjenesten.</a:t>
            </a:r>
          </a:p>
          <a:p>
            <a:r>
              <a:rPr lang="nb-NO" sz="1200" dirty="0"/>
              <a:t>Primærhelsetjenesten er den</a:t>
            </a:r>
            <a:r>
              <a:rPr lang="nb-NO" sz="1200" baseline="0" dirty="0"/>
              <a:t> første – primære – delen av helsetjenesten som pasientene møter. Vi inkluderer da fastlegetjenesten, legevakt, helsestasjon, sykehjem</a:t>
            </a:r>
            <a:r>
              <a:rPr lang="nb-NO" sz="1200" dirty="0"/>
              <a:t>.</a:t>
            </a:r>
          </a:p>
          <a:p>
            <a:r>
              <a:rPr lang="nb-NO" sz="1200" dirty="0"/>
              <a:t>Grunnen til at det brukes så mye her, er at det</a:t>
            </a:r>
            <a:r>
              <a:rPr lang="nb-NO" sz="1200" baseline="0" dirty="0"/>
              <a:t> store flertall av infeksjoner diagnostiseres og behandles i primærhelsetjenesten. Dette betyr altså ikke at helsepersonell i primærhelsetjenesten er alt for slepphendte med antibiotika. Men n</a:t>
            </a:r>
            <a:r>
              <a:rPr lang="nb-NO" sz="1200" dirty="0"/>
              <a:t>år så mye forskrives i primærhelsetjenesten, er det også</a:t>
            </a:r>
            <a:r>
              <a:rPr lang="nb-NO" sz="1200" baseline="0" dirty="0"/>
              <a:t> her det kan reduseres mest.</a:t>
            </a:r>
          </a:p>
          <a:p>
            <a:endParaRPr lang="nb-NO" sz="1200" baseline="0" dirty="0"/>
          </a:p>
          <a:p>
            <a:r>
              <a:rPr lang="nb-NO" sz="1200" baseline="0" dirty="0"/>
              <a:t>Det er luftveisinfeksjoner som står for den aller største delen av </a:t>
            </a:r>
            <a:r>
              <a:rPr lang="nb-NO" sz="1200" baseline="0" dirty="0" err="1"/>
              <a:t>antibiotikabruken</a:t>
            </a:r>
            <a:r>
              <a:rPr lang="nb-NO" sz="1200" baseline="0" dirty="0"/>
              <a:t>. Urinveisinfeksjoner utgjør også en stor del av bruken. På sykehjem er det omvendt – her brukes det mest på urinveisinfeksjoner.</a:t>
            </a:r>
          </a:p>
          <a:p>
            <a:r>
              <a:rPr lang="nb-NO" sz="1200" baseline="0" dirty="0"/>
              <a:t>Og her kan dere som sykepleiere være med på å redusere den delen av bruken som er </a:t>
            </a:r>
            <a:r>
              <a:rPr lang="nb-NO" sz="1200" baseline="0" dirty="0" err="1"/>
              <a:t>unødvending</a:t>
            </a:r>
            <a:r>
              <a:rPr lang="nb-NO" sz="1200" baseline="0" dirty="0"/>
              <a:t> – vi skal se litt nærmere på hvordan</a:t>
            </a:r>
            <a:endParaRPr lang="nb-NO" sz="1200" dirty="0"/>
          </a:p>
          <a:p>
            <a:endParaRPr lang="en-US" dirty="0"/>
          </a:p>
        </p:txBody>
      </p:sp>
      <p:sp>
        <p:nvSpPr>
          <p:cNvPr id="4" name="Slide Number Placeholder 3"/>
          <p:cNvSpPr>
            <a:spLocks noGrp="1"/>
          </p:cNvSpPr>
          <p:nvPr>
            <p:ph type="sldNum" sz="quarter" idx="10"/>
          </p:nvPr>
        </p:nvSpPr>
        <p:spPr/>
        <p:txBody>
          <a:bodyPr/>
          <a:lstStyle/>
          <a:p>
            <a:fld id="{57D46B6D-5B73-7A4C-984B-75E154DA9EA3}" type="slidenum">
              <a:rPr lang="en-US" smtClean="0"/>
              <a:t>3</a:t>
            </a:fld>
            <a:endParaRPr lang="en-US" dirty="0"/>
          </a:p>
        </p:txBody>
      </p:sp>
    </p:spTree>
    <p:extLst>
      <p:ext uri="{BB962C8B-B14F-4D97-AF65-F5344CB8AC3E}">
        <p14:creationId xmlns:p14="http://schemas.microsoft.com/office/powerpoint/2010/main" val="26990641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dirty="0"/>
              <a:t>ANBEFALES</a:t>
            </a:r>
            <a:r>
              <a:rPr lang="nb-NO" sz="1200" b="1" baseline="0" dirty="0"/>
              <a:t> </a:t>
            </a:r>
          </a:p>
          <a:p>
            <a:endParaRPr lang="en-US" dirty="0"/>
          </a:p>
        </p:txBody>
      </p:sp>
      <p:sp>
        <p:nvSpPr>
          <p:cNvPr id="4" name="Slide Number Placeholder 3"/>
          <p:cNvSpPr>
            <a:spLocks noGrp="1"/>
          </p:cNvSpPr>
          <p:nvPr>
            <p:ph type="sldNum" sz="quarter" idx="10"/>
          </p:nvPr>
        </p:nvSpPr>
        <p:spPr/>
        <p:txBody>
          <a:bodyPr/>
          <a:lstStyle/>
          <a:p>
            <a:fld id="{57D46B6D-5B73-7A4C-984B-75E154DA9EA3}" type="slidenum">
              <a:rPr lang="en-US" smtClean="0"/>
              <a:t>30</a:t>
            </a:fld>
            <a:endParaRPr lang="en-US" dirty="0"/>
          </a:p>
        </p:txBody>
      </p:sp>
    </p:spTree>
    <p:extLst>
      <p:ext uri="{BB962C8B-B14F-4D97-AF65-F5344CB8AC3E}">
        <p14:creationId xmlns:p14="http://schemas.microsoft.com/office/powerpoint/2010/main" val="39320706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0" kern="1200" dirty="0">
                <a:solidFill>
                  <a:schemeClr val="tx1"/>
                </a:solidFill>
                <a:effectLst/>
                <a:latin typeface="+mn-lt"/>
                <a:ea typeface="+mn-ea"/>
                <a:cs typeface="+mn-cs"/>
              </a:rPr>
              <a:t>På samme måte som ved </a:t>
            </a:r>
            <a:r>
              <a:rPr lang="nb-NO" sz="1100" b="0" kern="1200" dirty="0" err="1">
                <a:solidFill>
                  <a:schemeClr val="tx1"/>
                </a:solidFill>
                <a:effectLst/>
                <a:latin typeface="+mn-lt"/>
                <a:ea typeface="+mn-ea"/>
                <a:cs typeface="+mn-cs"/>
              </a:rPr>
              <a:t>urinstiks</a:t>
            </a:r>
            <a:r>
              <a:rPr lang="nb-NO" sz="1100" b="0" kern="1200" dirty="0">
                <a:solidFill>
                  <a:schemeClr val="tx1"/>
                </a:solidFill>
                <a:effectLst/>
                <a:latin typeface="+mn-lt"/>
                <a:ea typeface="+mn-ea"/>
                <a:cs typeface="+mn-cs"/>
              </a:rPr>
              <a:t> og urinveisinfeksjoner, kan også hurtigtester brukes feil ved luftveisinfeksjoner. I</a:t>
            </a:r>
            <a:r>
              <a:rPr lang="nb-NO" sz="1100" b="0" kern="1200" baseline="0" dirty="0">
                <a:solidFill>
                  <a:schemeClr val="tx1"/>
                </a:solidFill>
                <a:effectLst/>
                <a:latin typeface="+mn-lt"/>
                <a:ea typeface="+mn-ea"/>
                <a:cs typeface="+mn-cs"/>
              </a:rPr>
              <a:t> primærhelsetjenesten har ofte sykepleier råderett over bruken av hurtigtester, og da er det viktig at disse brukes riktig.</a:t>
            </a:r>
          </a:p>
          <a:p>
            <a:r>
              <a:rPr lang="nb-NO" sz="1100" b="0" kern="1200" baseline="0" dirty="0">
                <a:solidFill>
                  <a:schemeClr val="tx1"/>
                </a:solidFill>
                <a:effectLst/>
                <a:latin typeface="+mn-lt"/>
                <a:ea typeface="+mn-ea"/>
                <a:cs typeface="+mn-cs"/>
              </a:rPr>
              <a:t>De vanligste hurtigtestene ved luftveisinfeksjoner er:</a:t>
            </a:r>
          </a:p>
          <a:p>
            <a:r>
              <a:rPr lang="nb-NO" sz="1100" b="1" kern="1200" baseline="0" dirty="0">
                <a:solidFill>
                  <a:schemeClr val="tx1"/>
                </a:solidFill>
                <a:effectLst/>
                <a:latin typeface="+mn-lt"/>
                <a:ea typeface="+mn-ea"/>
                <a:cs typeface="+mn-cs"/>
              </a:rPr>
              <a:t>CRP (C-reaktivt protein). </a:t>
            </a:r>
            <a:r>
              <a:rPr lang="nb-NO" sz="1100" b="0" kern="1200" baseline="0" dirty="0">
                <a:solidFill>
                  <a:schemeClr val="tx1"/>
                </a:solidFill>
                <a:effectLst/>
                <a:latin typeface="+mn-lt"/>
                <a:ea typeface="+mn-ea"/>
                <a:cs typeface="+mn-cs"/>
              </a:rPr>
              <a:t>Gir en tallverdi. Sier noe om vevsskade. Bakterieinfeksjoner/kraftige infeksjoner gir større vevsskade enn virusinfeksjoner/milde infeksjoner, men det er ikke noe tydelig skille </a:t>
            </a:r>
            <a:r>
              <a:rPr lang="nb-NO" sz="1100" b="0" kern="1200" baseline="0" dirty="0" err="1">
                <a:solidFill>
                  <a:schemeClr val="tx1"/>
                </a:solidFill>
                <a:effectLst/>
                <a:latin typeface="+mn-lt"/>
                <a:ea typeface="+mn-ea"/>
                <a:cs typeface="+mn-cs"/>
              </a:rPr>
              <a:t>melllom</a:t>
            </a:r>
            <a:r>
              <a:rPr lang="nb-NO" sz="1100" b="0" kern="1200" baseline="0" dirty="0">
                <a:solidFill>
                  <a:schemeClr val="tx1"/>
                </a:solidFill>
                <a:effectLst/>
                <a:latin typeface="+mn-lt"/>
                <a:ea typeface="+mn-ea"/>
                <a:cs typeface="+mn-cs"/>
              </a:rPr>
              <a:t> bakteriell og </a:t>
            </a:r>
            <a:r>
              <a:rPr lang="nb-NO" sz="1100" b="0" kern="1200" baseline="0" dirty="0" err="1">
                <a:solidFill>
                  <a:schemeClr val="tx1"/>
                </a:solidFill>
                <a:effectLst/>
                <a:latin typeface="+mn-lt"/>
                <a:ea typeface="+mn-ea"/>
                <a:cs typeface="+mn-cs"/>
              </a:rPr>
              <a:t>viral</a:t>
            </a:r>
            <a:r>
              <a:rPr lang="nb-NO" sz="1100" b="0" kern="1200" baseline="0" dirty="0">
                <a:solidFill>
                  <a:schemeClr val="tx1"/>
                </a:solidFill>
                <a:effectLst/>
                <a:latin typeface="+mn-lt"/>
                <a:ea typeface="+mn-ea"/>
                <a:cs typeface="+mn-cs"/>
              </a:rPr>
              <a:t> infeksjon. </a:t>
            </a:r>
          </a:p>
          <a:p>
            <a:r>
              <a:rPr lang="nb-NO" sz="1100" b="0" kern="1200" baseline="0" dirty="0">
                <a:solidFill>
                  <a:schemeClr val="tx1"/>
                </a:solidFill>
                <a:effectLst/>
                <a:latin typeface="+mn-lt"/>
                <a:ea typeface="+mn-ea"/>
                <a:cs typeface="+mn-cs"/>
              </a:rPr>
              <a:t>Det tar også en del tid fra man blir syk og til CRP begynner å stige. CRP kan også stige av mange andre årsaker enn infeksjoner.</a:t>
            </a:r>
          </a:p>
          <a:p>
            <a:r>
              <a:rPr lang="nb-NO" sz="1100" b="1" kern="1200" baseline="0" dirty="0" err="1">
                <a:solidFill>
                  <a:schemeClr val="tx1"/>
                </a:solidFill>
                <a:effectLst/>
                <a:latin typeface="+mn-lt"/>
                <a:ea typeface="+mn-ea"/>
                <a:cs typeface="+mn-cs"/>
              </a:rPr>
              <a:t>Streptest</a:t>
            </a:r>
            <a:r>
              <a:rPr lang="nb-NO" sz="1100" b="0" kern="1200" baseline="0" dirty="0">
                <a:solidFill>
                  <a:schemeClr val="tx1"/>
                </a:solidFill>
                <a:effectLst/>
                <a:latin typeface="+mn-lt"/>
                <a:ea typeface="+mn-ea"/>
                <a:cs typeface="+mn-cs"/>
              </a:rPr>
              <a:t>. Gir ja-nei-svar på tilstedeværelse av streptokokker. Men det er ganske vanlig, særlig hos barn, å ha streptokokker i halsen uten å bli syk av det.</a:t>
            </a:r>
          </a:p>
          <a:p>
            <a:r>
              <a:rPr lang="nb-NO" sz="1100" b="1" kern="1200" baseline="0" dirty="0">
                <a:solidFill>
                  <a:schemeClr val="tx1"/>
                </a:solidFill>
                <a:effectLst/>
                <a:latin typeface="+mn-lt"/>
                <a:ea typeface="+mn-ea"/>
                <a:cs typeface="+mn-cs"/>
              </a:rPr>
              <a:t>Monospot</a:t>
            </a:r>
            <a:r>
              <a:rPr lang="nb-NO" sz="1100" b="0" kern="1200" baseline="0" dirty="0">
                <a:solidFill>
                  <a:schemeClr val="tx1"/>
                </a:solidFill>
                <a:effectLst/>
                <a:latin typeface="+mn-lt"/>
                <a:ea typeface="+mn-ea"/>
                <a:cs typeface="+mn-cs"/>
              </a:rPr>
              <a:t>. Gir ja-nei-svar på immunologisk reaksjon på kyssesykevirus. Man må ha hatt kyssesyke i flere dager før testen slår ut positivt.</a:t>
            </a:r>
          </a:p>
          <a:p>
            <a:r>
              <a:rPr lang="nb-NO" sz="1100" b="0" kern="1200" baseline="0" dirty="0">
                <a:solidFill>
                  <a:schemeClr val="tx1"/>
                </a:solidFill>
                <a:effectLst/>
                <a:latin typeface="+mn-lt"/>
                <a:ea typeface="+mn-ea"/>
                <a:cs typeface="+mn-cs"/>
              </a:rPr>
              <a:t>Alle disse begrensningene gjør at man må ha et bevisst forhold til når testene skal brukes. I utgangspunktet bør pasienten undersøkes før testen gjennomføres, og man må ha et klart spørsmål som testen skal besvare – for eksempel:</a:t>
            </a:r>
          </a:p>
          <a:p>
            <a:r>
              <a:rPr lang="nb-NO" sz="1100" b="0" kern="1200" baseline="0" dirty="0">
                <a:solidFill>
                  <a:schemeClr val="tx1"/>
                </a:solidFill>
                <a:effectLst/>
                <a:latin typeface="+mn-lt"/>
                <a:ea typeface="+mn-ea"/>
                <a:cs typeface="+mn-cs"/>
              </a:rPr>
              <a:t> Er dette en pneumoni eller en bronkitt? Lege og sykepleier bør sammen avtale hvordan testene skal brukes.</a:t>
            </a:r>
          </a:p>
          <a:p>
            <a:pPr marL="0" marR="0" indent="0" algn="l" defTabSz="457200" rtl="0" eaLnBrk="1" fontAlgn="auto" latinLnBrk="0" hangingPunct="1">
              <a:lnSpc>
                <a:spcPct val="100000"/>
              </a:lnSpc>
              <a:spcBef>
                <a:spcPts val="0"/>
              </a:spcBef>
              <a:spcAft>
                <a:spcPts val="0"/>
              </a:spcAft>
              <a:buClrTx/>
              <a:buSzTx/>
              <a:buFontTx/>
              <a:buNone/>
              <a:tabLst/>
              <a:defRPr/>
            </a:pPr>
            <a:r>
              <a:rPr lang="nb-NO" sz="1100" b="0" kern="1200" baseline="0" dirty="0">
                <a:solidFill>
                  <a:schemeClr val="tx1"/>
                </a:solidFill>
                <a:effectLst/>
                <a:latin typeface="+mn-lt"/>
                <a:ea typeface="+mn-ea"/>
                <a:cs typeface="+mn-cs"/>
              </a:rPr>
              <a:t>Ukritisk bruk av hurtigtester kan medføre unødvendig bruk av antibiotika, for eksempel ved at «bordet fanger»; en pasient med litt sår hals vil ofte forvente antibiotika hvis det påvises streptokokker i halsen – men pasienter med milde symptomer bør ikke testes for streptokokker i halsen. </a:t>
            </a:r>
          </a:p>
          <a:p>
            <a:pPr marL="0" marR="0" indent="0" algn="l" defTabSz="457200" rtl="0" eaLnBrk="1" fontAlgn="auto" latinLnBrk="0" hangingPunct="1">
              <a:lnSpc>
                <a:spcPct val="100000"/>
              </a:lnSpc>
              <a:spcBef>
                <a:spcPts val="0"/>
              </a:spcBef>
              <a:spcAft>
                <a:spcPts val="0"/>
              </a:spcAft>
              <a:buClrTx/>
              <a:buSzTx/>
              <a:buFontTx/>
              <a:buNone/>
              <a:tabLst/>
              <a:defRPr/>
            </a:pPr>
            <a:r>
              <a:rPr lang="nb-NO" sz="1100" b="0" kern="1200" dirty="0">
                <a:solidFill>
                  <a:schemeClr val="tx1"/>
                </a:solidFill>
                <a:effectLst/>
                <a:latin typeface="+mn-lt"/>
                <a:ea typeface="+mn-ea"/>
                <a:cs typeface="+mn-cs"/>
              </a:rPr>
              <a:t>Studier viser også at hvis CRP tas rutinemessig, fanger man ikke opp flere syke, men man forskriver mer unødvendig antibiotika. </a:t>
            </a:r>
          </a:p>
          <a:p>
            <a:endParaRPr lang="nb-NO" sz="1200" b="0" kern="1200" dirty="0">
              <a:solidFill>
                <a:schemeClr val="tx1"/>
              </a:solidFill>
              <a:effectLst/>
              <a:latin typeface="+mn-lt"/>
              <a:ea typeface="+mn-ea"/>
              <a:cs typeface="+mn-cs"/>
            </a:endParaRPr>
          </a:p>
          <a:p>
            <a:endParaRPr lang="nb-NO" sz="1200" b="0" kern="1200" dirty="0">
              <a:solidFill>
                <a:schemeClr val="tx1"/>
              </a:solidFill>
              <a:effectLst/>
              <a:latin typeface="+mn-lt"/>
              <a:ea typeface="+mn-ea"/>
              <a:cs typeface="+mn-cs"/>
            </a:endParaRPr>
          </a:p>
          <a:p>
            <a:endParaRPr lang="nb-NO" sz="1200" b="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57D46B6D-5B73-7A4C-984B-75E154DA9EA3}" type="slidenum">
              <a:rPr lang="nb-NO" smtClean="0"/>
              <a:t>31</a:t>
            </a:fld>
            <a:endParaRPr lang="nb-NO" dirty="0"/>
          </a:p>
        </p:txBody>
      </p:sp>
    </p:spTree>
    <p:extLst>
      <p:ext uri="{BB962C8B-B14F-4D97-AF65-F5344CB8AC3E}">
        <p14:creationId xmlns:p14="http://schemas.microsoft.com/office/powerpoint/2010/main" val="9816361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900" b="1" baseline="0" dirty="0"/>
              <a:t>KAN FJERNES - </a:t>
            </a:r>
            <a:r>
              <a:rPr lang="nb-NO" sz="900" b="1" dirty="0">
                <a:solidFill>
                  <a:srgbClr val="FF0000"/>
                </a:solidFill>
              </a:rPr>
              <a:t>Dette</a:t>
            </a:r>
            <a:r>
              <a:rPr lang="nb-NO" sz="900" b="1" baseline="0" dirty="0">
                <a:solidFill>
                  <a:srgbClr val="FF0000"/>
                </a:solidFill>
              </a:rPr>
              <a:t> lysbildet kan fjernes hvis ønskelig, men hvis tid kan det være lurt å diskuterer litt omkring bruken av CRP.</a:t>
            </a:r>
            <a:endParaRPr lang="nb-NO" sz="900" b="1"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nb-NO" sz="900" baseline="0" dirty="0"/>
              <a:t>CRP brukes mye på legevakt, og legekontor, særlig i forhold til vurdering av infeksjoners alvorlighetsgrad. </a:t>
            </a:r>
          </a:p>
          <a:p>
            <a:pPr marL="0" marR="0" lvl="0" indent="0" algn="l" defTabSz="457200" rtl="0" eaLnBrk="1" fontAlgn="auto" latinLnBrk="0" hangingPunct="1">
              <a:lnSpc>
                <a:spcPct val="100000"/>
              </a:lnSpc>
              <a:spcBef>
                <a:spcPts val="0"/>
              </a:spcBef>
              <a:spcAft>
                <a:spcPts val="0"/>
              </a:spcAft>
              <a:buClrTx/>
              <a:buSzTx/>
              <a:buFontTx/>
              <a:buNone/>
              <a:tabLst/>
              <a:defRPr/>
            </a:pPr>
            <a:r>
              <a:rPr lang="nb-NO" sz="900" dirty="0"/>
              <a:t>Et viktig verktøy – men det kan </a:t>
            </a:r>
            <a:r>
              <a:rPr lang="nb-NO" sz="900" b="1" dirty="0"/>
              <a:t>se</a:t>
            </a:r>
            <a:r>
              <a:rPr lang="nb-NO" sz="900" b="1" baseline="0" dirty="0"/>
              <a:t> ut som vi har et stort overforbruk i kommunehelsetjenesten</a:t>
            </a:r>
            <a:endParaRPr lang="nb-NO" sz="900" b="1" dirty="0"/>
          </a:p>
          <a:p>
            <a:r>
              <a:rPr lang="nb-NO" sz="900" b="1" kern="1200" dirty="0">
                <a:solidFill>
                  <a:schemeClr val="tx1"/>
                </a:solidFill>
                <a:effectLst/>
                <a:latin typeface="+mn-lt"/>
                <a:ea typeface="+mn-ea"/>
                <a:cs typeface="+mn-cs"/>
              </a:rPr>
              <a:t>Forskning viser faktisk at hvis CRP tas rutinemessig, fanger man ikke opp flere syke, men man forskriver mer unødvendig antibiotika. </a:t>
            </a:r>
          </a:p>
          <a:p>
            <a:pPr marL="0" marR="0" lvl="0" indent="0" algn="l" defTabSz="457200" rtl="0" eaLnBrk="1" fontAlgn="auto" latinLnBrk="0" hangingPunct="1">
              <a:lnSpc>
                <a:spcPct val="100000"/>
              </a:lnSpc>
              <a:spcBef>
                <a:spcPts val="0"/>
              </a:spcBef>
              <a:spcAft>
                <a:spcPts val="0"/>
              </a:spcAft>
              <a:buClrTx/>
              <a:buSzTx/>
              <a:buFontTx/>
              <a:buNone/>
              <a:tabLst/>
              <a:defRPr/>
            </a:pPr>
            <a:r>
              <a:rPr lang="nb-NO" altLang="nb-NO" sz="900" dirty="0"/>
              <a:t>Brukes ofte som hjelp til å skille mellom bakterielle og virale infeksjoner – men er ikke egnet alene til dette!</a:t>
            </a:r>
          </a:p>
          <a:p>
            <a:r>
              <a:rPr lang="nb-NO" altLang="nb-NO" sz="900" dirty="0"/>
              <a:t>Er et uspesifikt akuttfaseprotein som stiger ved</a:t>
            </a:r>
          </a:p>
          <a:p>
            <a:pPr lvl="1"/>
            <a:r>
              <a:rPr lang="nb-NO" altLang="nb-NO" sz="900" dirty="0"/>
              <a:t>Infeksjoner (</a:t>
            </a:r>
            <a:r>
              <a:rPr lang="nb-NO" altLang="nb-NO" sz="900" dirty="0">
                <a:solidFill>
                  <a:schemeClr val="tx1"/>
                </a:solidFill>
              </a:rPr>
              <a:t>pneumoni, </a:t>
            </a:r>
            <a:r>
              <a:rPr lang="nb-NO" altLang="nb-NO" sz="900" dirty="0" err="1">
                <a:solidFill>
                  <a:schemeClr val="tx1"/>
                </a:solidFill>
              </a:rPr>
              <a:t>pyelonefritt</a:t>
            </a:r>
            <a:r>
              <a:rPr lang="nb-NO" altLang="nb-NO" sz="900" dirty="0">
                <a:solidFill>
                  <a:schemeClr val="tx1"/>
                </a:solidFill>
              </a:rPr>
              <a:t> </a:t>
            </a:r>
            <a:r>
              <a:rPr lang="nb-NO" altLang="nb-NO" sz="900" dirty="0" err="1">
                <a:solidFill>
                  <a:schemeClr val="tx1"/>
                </a:solidFill>
              </a:rPr>
              <a:t>osv</a:t>
            </a:r>
            <a:r>
              <a:rPr lang="nb-NO" altLang="nb-NO" sz="900" dirty="0">
                <a:solidFill>
                  <a:schemeClr val="tx1"/>
                </a:solidFill>
              </a:rPr>
              <a:t>)</a:t>
            </a:r>
          </a:p>
          <a:p>
            <a:pPr lvl="1"/>
            <a:r>
              <a:rPr lang="nb-NO" altLang="nb-NO" sz="900" dirty="0"/>
              <a:t>Inflammasjon (</a:t>
            </a:r>
            <a:r>
              <a:rPr lang="nb-NO" altLang="nb-NO" sz="900" dirty="0">
                <a:solidFill>
                  <a:schemeClr val="tx1"/>
                </a:solidFill>
              </a:rPr>
              <a:t>leddgikt, </a:t>
            </a:r>
            <a:r>
              <a:rPr lang="nb-NO" altLang="nb-NO" sz="900" dirty="0" err="1">
                <a:solidFill>
                  <a:schemeClr val="tx1"/>
                </a:solidFill>
              </a:rPr>
              <a:t>Mb</a:t>
            </a:r>
            <a:r>
              <a:rPr lang="nb-NO" altLang="nb-NO" sz="900" dirty="0">
                <a:solidFill>
                  <a:schemeClr val="tx1"/>
                </a:solidFill>
              </a:rPr>
              <a:t>. Crohn, </a:t>
            </a:r>
            <a:r>
              <a:rPr lang="nb-NO" altLang="nb-NO" sz="900" dirty="0" err="1">
                <a:solidFill>
                  <a:schemeClr val="tx1"/>
                </a:solidFill>
              </a:rPr>
              <a:t>Becterews</a:t>
            </a:r>
            <a:r>
              <a:rPr lang="nb-NO" altLang="nb-NO" sz="900" dirty="0">
                <a:solidFill>
                  <a:schemeClr val="tx1"/>
                </a:solidFill>
              </a:rPr>
              <a:t>)</a:t>
            </a:r>
          </a:p>
          <a:p>
            <a:pPr lvl="1"/>
            <a:r>
              <a:rPr lang="nb-NO" altLang="nb-NO" sz="900" dirty="0"/>
              <a:t>Vevstraume/skade (</a:t>
            </a:r>
            <a:r>
              <a:rPr lang="nb-NO" altLang="nb-NO" sz="900" dirty="0">
                <a:solidFill>
                  <a:schemeClr val="tx1"/>
                </a:solidFill>
              </a:rPr>
              <a:t>hjerteinfarkt, kirurgi, fødsel, cancer)</a:t>
            </a:r>
          </a:p>
          <a:p>
            <a:r>
              <a:rPr lang="nb-NO" altLang="nb-NO" sz="900" dirty="0"/>
              <a:t>Det tar 4-8 timer før CRP-produksjonen kommer i gang.</a:t>
            </a:r>
          </a:p>
          <a:p>
            <a:r>
              <a:rPr lang="nb-NO" altLang="nb-NO" sz="900" dirty="0"/>
              <a:t>CRP-analyser de første 12 timene i et sykdomsforløp har liten eller begrenset verdi.</a:t>
            </a:r>
          </a:p>
          <a:p>
            <a:r>
              <a:rPr lang="nb-NO" altLang="nb-NO" sz="900" dirty="0"/>
              <a:t>CRP&lt;10 regnes som normalt.</a:t>
            </a:r>
          </a:p>
          <a:p>
            <a:r>
              <a:rPr lang="nb-NO" altLang="nb-NO" sz="900" dirty="0"/>
              <a:t>CRP&lt;50 sannsynlig viral, mellom 50 og 100 - gråsone</a:t>
            </a:r>
          </a:p>
          <a:p>
            <a:pPr marL="342900"/>
            <a:r>
              <a:rPr lang="nb-NO" altLang="nb-NO" sz="900" dirty="0"/>
              <a:t>CRP&gt;100 sannsynlig bakteriell infeksjon, MEN:  CRP kan stige til over 100 også ved enkelte virusinfeksjoner</a:t>
            </a:r>
          </a:p>
          <a:p>
            <a:r>
              <a:rPr lang="nb-NO" altLang="nb-NO" sz="900" dirty="0"/>
              <a:t>Ukompliserte virale infeksjoner gir som regel ingen, eller lett til moderat CRP-stigning.</a:t>
            </a:r>
          </a:p>
          <a:p>
            <a:r>
              <a:rPr lang="nb-NO" altLang="nb-NO" sz="900" dirty="0"/>
              <a:t>En forhøyet verdi skal ikke nødvendigvis  føre til </a:t>
            </a:r>
            <a:r>
              <a:rPr lang="nb-NO" altLang="nb-NO" sz="900" dirty="0" err="1"/>
              <a:t>antibiotikaforskrivning</a:t>
            </a:r>
            <a:r>
              <a:rPr lang="nb-NO" altLang="nb-NO" sz="900" dirty="0"/>
              <a:t>.</a:t>
            </a:r>
          </a:p>
          <a:p>
            <a:r>
              <a:rPr lang="nb-NO" sz="900" baseline="0" dirty="0"/>
              <a:t>Man har ofte sagt at en CRP over 100 er ensbetydende med bakteriell infeksjon som må </a:t>
            </a:r>
            <a:r>
              <a:rPr lang="nb-NO" sz="900" baseline="0" dirty="0" err="1"/>
              <a:t>antibiotikabehandles</a:t>
            </a:r>
            <a:r>
              <a:rPr lang="nb-NO" sz="900" baseline="0" dirty="0"/>
              <a:t>.</a:t>
            </a:r>
          </a:p>
          <a:p>
            <a:r>
              <a:rPr lang="nb-NO" sz="900" baseline="0" dirty="0"/>
              <a:t> Så enkelt er det imidlertid ikke. Alvorlige infeksjoner tidlig i forløpet kan godt ha lav CRP, og det er ikke uvanlig at en influensasyk ungdom kan ha en CRP på over 100.</a:t>
            </a:r>
            <a:endParaRPr lang="nb-NO" sz="900" b="1" kern="1200" dirty="0">
              <a:solidFill>
                <a:schemeClr val="tx1"/>
              </a:solidFill>
              <a:effectLst/>
              <a:latin typeface="+mn-lt"/>
              <a:ea typeface="+mn-ea"/>
              <a:cs typeface="+mn-cs"/>
            </a:endParaRPr>
          </a:p>
          <a:p>
            <a:r>
              <a:rPr lang="nb-NO" sz="900" b="1" kern="1200" dirty="0">
                <a:solidFill>
                  <a:schemeClr val="tx1"/>
                </a:solidFill>
                <a:effectLst/>
                <a:latin typeface="+mn-lt"/>
                <a:ea typeface="+mn-ea"/>
                <a:cs typeface="+mn-cs"/>
              </a:rPr>
              <a:t>Både CRP og </a:t>
            </a:r>
            <a:r>
              <a:rPr lang="nb-NO" sz="900" b="1" kern="1200" dirty="0" err="1">
                <a:solidFill>
                  <a:schemeClr val="tx1"/>
                </a:solidFill>
                <a:effectLst/>
                <a:latin typeface="+mn-lt"/>
                <a:ea typeface="+mn-ea"/>
                <a:cs typeface="+mn-cs"/>
              </a:rPr>
              <a:t>strep</a:t>
            </a:r>
            <a:r>
              <a:rPr lang="nb-NO" sz="900" b="1" kern="1200" dirty="0">
                <a:solidFill>
                  <a:schemeClr val="tx1"/>
                </a:solidFill>
                <a:effectLst/>
                <a:latin typeface="+mn-lt"/>
                <a:ea typeface="+mn-ea"/>
                <a:cs typeface="+mn-cs"/>
              </a:rPr>
              <a:t>-test fungerer best når de besvarer et spørsmål legen har stilt seg ETTER at pasienten er undersøkt.</a:t>
            </a:r>
            <a:r>
              <a:rPr lang="nb-NO" sz="900" kern="1200" dirty="0">
                <a:solidFill>
                  <a:schemeClr val="tx1"/>
                </a:solidFill>
                <a:effectLst/>
                <a:latin typeface="+mn-lt"/>
                <a:ea typeface="+mn-ea"/>
                <a:cs typeface="+mn-cs"/>
              </a:rPr>
              <a:t> </a:t>
            </a:r>
          </a:p>
          <a:p>
            <a:r>
              <a:rPr lang="nb-NO" sz="900" kern="1200" dirty="0">
                <a:solidFill>
                  <a:schemeClr val="tx1"/>
                </a:solidFill>
                <a:effectLst/>
                <a:latin typeface="+mn-lt"/>
                <a:ea typeface="+mn-ea"/>
                <a:cs typeface="+mn-cs"/>
              </a:rPr>
              <a:t>Eks: Jeg er usikker på hva jeg skal gjøre med denne mannen på 70 år med hoste – trenger han antibiotika? </a:t>
            </a:r>
          </a:p>
          <a:p>
            <a:r>
              <a:rPr lang="nb-NO" sz="900" b="1" kern="1200" dirty="0">
                <a:solidFill>
                  <a:schemeClr val="tx1"/>
                </a:solidFill>
                <a:effectLst/>
                <a:latin typeface="+mn-lt"/>
                <a:ea typeface="+mn-ea"/>
                <a:cs typeface="+mn-cs"/>
              </a:rPr>
              <a:t>Forskning viser faktisk at hvis CRP tas rutinemessig, fanger man ikke opp flere syke, men man forskriver mer unødvendig antibiotika. </a:t>
            </a:r>
            <a:endParaRPr lang="nb-NO" sz="900" kern="1200" dirty="0">
              <a:solidFill>
                <a:schemeClr val="tx1"/>
              </a:solidFill>
              <a:effectLst/>
              <a:latin typeface="+mn-lt"/>
              <a:ea typeface="+mn-ea"/>
              <a:cs typeface="+mn-cs"/>
            </a:endParaRPr>
          </a:p>
          <a:p>
            <a:endParaRPr lang="nb-NO" sz="900" dirty="0"/>
          </a:p>
          <a:p>
            <a:endParaRPr lang="nb-NO" altLang="nb-NO" sz="900" dirty="0">
              <a:solidFill>
                <a:schemeClr val="tx1"/>
              </a:solidFill>
            </a:endParaRPr>
          </a:p>
          <a:p>
            <a:pPr lvl="1"/>
            <a:endParaRPr lang="nb-NO" altLang="nb-NO" sz="9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nb-NO" altLang="nb-NO" sz="900" dirty="0"/>
          </a:p>
          <a:p>
            <a:endParaRPr lang="nb-NO" sz="900" b="1" kern="1200" dirty="0">
              <a:solidFill>
                <a:schemeClr val="tx1"/>
              </a:solidFill>
              <a:effectLst/>
              <a:latin typeface="+mn-lt"/>
              <a:ea typeface="+mn-ea"/>
              <a:cs typeface="+mn-cs"/>
            </a:endParaRPr>
          </a:p>
          <a:p>
            <a:endParaRPr lang="nb-NO" sz="900" kern="1200" dirty="0">
              <a:solidFill>
                <a:schemeClr val="tx1"/>
              </a:solidFill>
              <a:effectLst/>
              <a:latin typeface="+mn-lt"/>
              <a:ea typeface="+mn-ea"/>
              <a:cs typeface="+mn-cs"/>
            </a:endParaRPr>
          </a:p>
          <a:p>
            <a:endParaRPr lang="en-US" sz="900" dirty="0"/>
          </a:p>
        </p:txBody>
      </p:sp>
      <p:sp>
        <p:nvSpPr>
          <p:cNvPr id="4" name="Slide Number Placeholder 3"/>
          <p:cNvSpPr>
            <a:spLocks noGrp="1"/>
          </p:cNvSpPr>
          <p:nvPr>
            <p:ph type="sldNum" sz="quarter" idx="10"/>
          </p:nvPr>
        </p:nvSpPr>
        <p:spPr/>
        <p:txBody>
          <a:bodyPr/>
          <a:lstStyle/>
          <a:p>
            <a:fld id="{57D46B6D-5B73-7A4C-984B-75E154DA9EA3}" type="slidenum">
              <a:rPr lang="en-US" smtClean="0"/>
              <a:t>32</a:t>
            </a:fld>
            <a:endParaRPr lang="en-US" dirty="0"/>
          </a:p>
        </p:txBody>
      </p:sp>
    </p:spTree>
    <p:extLst>
      <p:ext uri="{BB962C8B-B14F-4D97-AF65-F5344CB8AC3E}">
        <p14:creationId xmlns:p14="http://schemas.microsoft.com/office/powerpoint/2010/main" val="30804937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KAN FJERNES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nb-NO" sz="1200" b="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FLYTTE DETTE OPP TIL ETTER CASE 3???????????</a:t>
            </a:r>
          </a:p>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Rask gjennomgang av dette lysbildet!</a:t>
            </a:r>
          </a:p>
          <a:p>
            <a:pPr marL="0" marR="0" lvl="0" indent="0" algn="l" defTabSz="457200" rtl="0" eaLnBrk="1" fontAlgn="auto" latinLnBrk="0" hangingPunct="1">
              <a:lnSpc>
                <a:spcPct val="100000"/>
              </a:lnSpc>
              <a:spcBef>
                <a:spcPts val="0"/>
              </a:spcBef>
              <a:spcAft>
                <a:spcPts val="0"/>
              </a:spcAft>
              <a:buClrTx/>
              <a:buSzTx/>
              <a:buFontTx/>
              <a:buNone/>
              <a:tabLst/>
              <a:defRPr/>
            </a:pPr>
            <a:endParaRPr lang="nb-NO" sz="1200" b="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Legevakt står for rundt 15% av </a:t>
            </a:r>
            <a:r>
              <a:rPr lang="nb-NO" sz="1200" kern="1200" dirty="0" err="1">
                <a:solidFill>
                  <a:schemeClr val="tx1"/>
                </a:solidFill>
                <a:effectLst/>
                <a:latin typeface="+mn-lt"/>
                <a:ea typeface="+mn-ea"/>
                <a:cs typeface="+mn-cs"/>
              </a:rPr>
              <a:t>antibiotikabruken</a:t>
            </a:r>
            <a:r>
              <a:rPr lang="nb-NO" sz="1200" kern="1200" dirty="0">
                <a:solidFill>
                  <a:schemeClr val="tx1"/>
                </a:solidFill>
                <a:effectLst/>
                <a:latin typeface="+mn-lt"/>
                <a:ea typeface="+mn-ea"/>
                <a:cs typeface="+mn-cs"/>
              </a:rPr>
              <a:t> i primærhelsetjenesten. Ved de aller fleste legevaktene i Norge blir man bedt om å ringe på forhånd før man kommer til legevakten. Det er sykepleiere som svarer på telefon. Dermed har sykepleierne en helt</a:t>
            </a:r>
            <a:r>
              <a:rPr lang="nb-NO" sz="1200" kern="1200" baseline="0" dirty="0">
                <a:solidFill>
                  <a:schemeClr val="tx1"/>
                </a:solidFill>
                <a:effectLst/>
                <a:latin typeface="+mn-lt"/>
                <a:ea typeface="+mn-ea"/>
                <a:cs typeface="+mn-cs"/>
              </a:rPr>
              <a:t> sentral rolle når det gjelder håndtering av infeksjoner på legevakt. Rundt en fjerdedel av henvendelsene til legevakt håndteres av legevaktsykepleier alene – altså uten at det settes opp legetime.</a:t>
            </a:r>
          </a:p>
          <a:p>
            <a:pPr marL="0" marR="0" lvl="0" indent="0" algn="l" defTabSz="457200" rtl="0" eaLnBrk="1" fontAlgn="auto" latinLnBrk="0" hangingPunct="1">
              <a:lnSpc>
                <a:spcPct val="100000"/>
              </a:lnSpc>
              <a:spcBef>
                <a:spcPts val="0"/>
              </a:spcBef>
              <a:spcAft>
                <a:spcPts val="0"/>
              </a:spcAft>
              <a:buClrTx/>
              <a:buSzTx/>
              <a:buFontTx/>
              <a:buNone/>
              <a:tabLst/>
              <a:defRPr/>
            </a:pPr>
            <a:endParaRPr lang="nb-NO" sz="1200" kern="1200" baseline="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b-NO" sz="1200" kern="1200" baseline="0" dirty="0">
                <a:solidFill>
                  <a:schemeClr val="tx1"/>
                </a:solidFill>
                <a:effectLst/>
                <a:latin typeface="+mn-lt"/>
                <a:ea typeface="+mn-ea"/>
                <a:cs typeface="+mn-cs"/>
              </a:rPr>
              <a:t>Legevaktsykepleierne har oppslagsverktøy som hjelper til å stille relevante spørsmål og avgjøre hastegrad for ulike tilstander. Men særlig for milde luftveisinfeksjoner gir ikke disse verktøyene alltid god nok hjelp. Derfor er det nyttig for legevaktsykepleierne å ha gode kunnskaper om slike infeksjoner, slik at de kan gi gode råd og eventuelt </a:t>
            </a:r>
            <a:r>
              <a:rPr lang="nb-NO" sz="1200" kern="1200" baseline="0" dirty="0" err="1">
                <a:solidFill>
                  <a:schemeClr val="tx1"/>
                </a:solidFill>
                <a:effectLst/>
                <a:latin typeface="+mn-lt"/>
                <a:ea typeface="+mn-ea"/>
                <a:cs typeface="+mn-cs"/>
              </a:rPr>
              <a:t>blie</a:t>
            </a:r>
            <a:r>
              <a:rPr lang="nb-NO" sz="1200" kern="1200" baseline="0" dirty="0">
                <a:solidFill>
                  <a:schemeClr val="tx1"/>
                </a:solidFill>
                <a:effectLst/>
                <a:latin typeface="+mn-lt"/>
                <a:ea typeface="+mn-ea"/>
                <a:cs typeface="+mn-cs"/>
              </a:rPr>
              <a:t> enige med pasienten om å se an situasjonen. </a:t>
            </a:r>
            <a:r>
              <a:rPr lang="nb-NO" baseline="0" dirty="0"/>
              <a:t>Dette bidrar til bedre tid til de pasientene det virkelig haster med, og det blir færre unødvendige legekonsultasjoner med pasienter med milde infeksjoner. </a:t>
            </a:r>
          </a:p>
          <a:p>
            <a:endParaRPr lang="nb-NO" baseline="0" dirty="0"/>
          </a:p>
        </p:txBody>
      </p:sp>
      <p:sp>
        <p:nvSpPr>
          <p:cNvPr id="4" name="Slide Number Placeholder 3"/>
          <p:cNvSpPr>
            <a:spLocks noGrp="1"/>
          </p:cNvSpPr>
          <p:nvPr>
            <p:ph type="sldNum" sz="quarter" idx="10"/>
          </p:nvPr>
        </p:nvSpPr>
        <p:spPr/>
        <p:txBody>
          <a:bodyPr/>
          <a:lstStyle/>
          <a:p>
            <a:fld id="{57D46B6D-5B73-7A4C-984B-75E154DA9EA3}" type="slidenum">
              <a:rPr lang="nb-NO" smtClean="0"/>
              <a:t>33</a:t>
            </a:fld>
            <a:endParaRPr lang="nb-NO" dirty="0"/>
          </a:p>
        </p:txBody>
      </p:sp>
    </p:spTree>
    <p:extLst>
      <p:ext uri="{BB962C8B-B14F-4D97-AF65-F5344CB8AC3E}">
        <p14:creationId xmlns:p14="http://schemas.microsoft.com/office/powerpoint/2010/main" val="13426759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b="1" kern="1200" dirty="0">
                <a:solidFill>
                  <a:schemeClr val="tx1"/>
                </a:solidFill>
                <a:effectLst/>
                <a:latin typeface="+mn-lt"/>
                <a:ea typeface="+mn-ea"/>
                <a:cs typeface="+mn-cs"/>
              </a:rPr>
              <a:t>ANBEFALES </a:t>
            </a:r>
          </a:p>
          <a:p>
            <a:endParaRPr lang="en-US"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I primærhelsetjenesten – i hvert fall på sykehjem og i hjemmetjenesten – er det sykepleier som har tettest kontakt med pasienten over tid. Sykepleier er også ofte portvakt til den som sitter med reseptblokken, altså den som avgjør om en pasient får tilgang til legen eller ei. Dette er en viktig og vanskelig rolle.</a:t>
            </a:r>
            <a:endParaRPr lang="en-US"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Sykepleier slipper å avgjøre om pasienten skal ha antibiotika, men har en viktig rolle i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å </a:t>
            </a:r>
            <a:r>
              <a:rPr lang="en-US" sz="1200" kern="1200" dirty="0" err="1">
                <a:solidFill>
                  <a:schemeClr val="tx1"/>
                </a:solidFill>
                <a:effectLst/>
                <a:latin typeface="+mn-lt"/>
                <a:ea typeface="+mn-ea"/>
                <a:cs typeface="+mn-cs"/>
              </a:rPr>
              <a:t>skille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alvorlig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ufarlig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ved</a:t>
            </a:r>
            <a:r>
              <a:rPr lang="en-US" sz="1200" kern="1200" dirty="0">
                <a:solidFill>
                  <a:schemeClr val="tx1"/>
                </a:solidFill>
                <a:effectLst/>
                <a:latin typeface="+mn-lt"/>
                <a:ea typeface="+mn-ea"/>
                <a:cs typeface="+mn-cs"/>
              </a:rPr>
              <a:t> å </a:t>
            </a:r>
            <a:r>
              <a:rPr lang="en-US" sz="1200" kern="1200" dirty="0" err="1">
                <a:solidFill>
                  <a:schemeClr val="tx1"/>
                </a:solidFill>
                <a:effectLst/>
                <a:latin typeface="+mn-lt"/>
                <a:ea typeface="+mn-ea"/>
                <a:cs typeface="+mn-cs"/>
              </a:rPr>
              <a:t>observere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pasienten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innhente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opplysninger</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err="1">
                <a:solidFill>
                  <a:schemeClr val="tx1"/>
                </a:solidFill>
                <a:effectLst/>
                <a:latin typeface="+mn-lt"/>
                <a:ea typeface="+mn-ea"/>
                <a:cs typeface="+mn-cs"/>
              </a:rPr>
              <a:t>vurdere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hvem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bør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få</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legetilsyn</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err="1">
                <a:solidFill>
                  <a:schemeClr val="tx1"/>
                </a:solidFill>
                <a:effectLst/>
                <a:latin typeface="+mn-lt"/>
                <a:ea typeface="+mn-ea"/>
                <a:cs typeface="+mn-cs"/>
              </a:rPr>
              <a:t>gi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råd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veiledning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a:t>
            </a:r>
            <a:r>
              <a:rPr lang="en-US" sz="1200" kern="1200" dirty="0" err="1">
                <a:solidFill>
                  <a:schemeClr val="tx1"/>
                </a:solidFill>
                <a:effectLst/>
                <a:latin typeface="+mn-lt"/>
                <a:ea typeface="+mn-ea"/>
                <a:cs typeface="+mn-cs"/>
              </a:rPr>
              <a:t>noen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settinger</a:t>
            </a:r>
            <a:r>
              <a:rPr lang="en-US" sz="1200" kern="1200" dirty="0">
                <a:solidFill>
                  <a:schemeClr val="tx1"/>
                </a:solidFill>
                <a:effectLst/>
                <a:latin typeface="+mn-lt"/>
                <a:ea typeface="+mn-ea"/>
                <a:cs typeface="+mn-cs"/>
              </a:rPr>
              <a:t> der </a:t>
            </a:r>
            <a:r>
              <a:rPr lang="en-US" sz="1200" kern="1200" dirty="0" err="1">
                <a:solidFill>
                  <a:schemeClr val="tx1"/>
                </a:solidFill>
                <a:effectLst/>
                <a:latin typeface="+mn-lt"/>
                <a:ea typeface="+mn-ea"/>
                <a:cs typeface="+mn-cs"/>
              </a:rPr>
              <a:t>sykepleiere</a:t>
            </a:r>
            <a:r>
              <a:rPr lang="en-US" sz="1200" kern="1200" dirty="0">
                <a:solidFill>
                  <a:schemeClr val="tx1"/>
                </a:solidFill>
                <a:effectLst/>
                <a:latin typeface="+mn-lt"/>
                <a:ea typeface="+mn-ea"/>
                <a:cs typeface="+mn-cs"/>
              </a:rPr>
              <a:t> har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viktig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rolle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å </a:t>
            </a:r>
            <a:r>
              <a:rPr lang="en-US" sz="1200" kern="1200" dirty="0" err="1">
                <a:solidFill>
                  <a:schemeClr val="tx1"/>
                </a:solidFill>
                <a:effectLst/>
                <a:latin typeface="+mn-lt"/>
                <a:ea typeface="+mn-ea"/>
                <a:cs typeface="+mn-cs"/>
              </a:rPr>
              <a:t>vurdere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pasienten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raskt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finnes</a:t>
            </a:r>
            <a:r>
              <a:rPr lang="en-US" sz="1200" kern="1200" dirty="0">
                <a:solidFill>
                  <a:schemeClr val="tx1"/>
                </a:solidFill>
                <a:effectLst/>
                <a:latin typeface="+mn-lt"/>
                <a:ea typeface="+mn-ea"/>
                <a:cs typeface="+mn-cs"/>
              </a:rPr>
              <a:t> det </a:t>
            </a:r>
            <a:r>
              <a:rPr lang="en-US" sz="1200" kern="1200" dirty="0" err="1">
                <a:solidFill>
                  <a:schemeClr val="tx1"/>
                </a:solidFill>
                <a:effectLst/>
                <a:latin typeface="+mn-lt"/>
                <a:ea typeface="+mn-ea"/>
                <a:cs typeface="+mn-cs"/>
              </a:rPr>
              <a:t>gode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verktøy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på</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legevakt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brukes</a:t>
            </a:r>
            <a:r>
              <a:rPr lang="en-US" sz="1200" kern="1200" dirty="0">
                <a:solidFill>
                  <a:schemeClr val="tx1"/>
                </a:solidFill>
                <a:effectLst/>
                <a:latin typeface="+mn-lt"/>
                <a:ea typeface="+mn-ea"/>
                <a:cs typeface="+mn-cs"/>
              </a:rPr>
              <a:t> det </a:t>
            </a:r>
            <a:r>
              <a:rPr lang="en-US" sz="1200" kern="1200" dirty="0" err="1">
                <a:solidFill>
                  <a:schemeClr val="tx1"/>
                </a:solidFill>
                <a:effectLst/>
                <a:latin typeface="+mn-lt"/>
                <a:ea typeface="+mn-ea"/>
                <a:cs typeface="+mn-cs"/>
              </a:rPr>
              <a:t>triageverktøy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gir</a:t>
            </a:r>
            <a:r>
              <a:rPr lang="en-US" sz="1200" kern="1200" dirty="0">
                <a:solidFill>
                  <a:schemeClr val="tx1"/>
                </a:solidFill>
                <a:effectLst/>
                <a:latin typeface="+mn-lt"/>
                <a:ea typeface="+mn-ea"/>
                <a:cs typeface="+mn-cs"/>
              </a:rPr>
              <a:t> god </a:t>
            </a:r>
            <a:r>
              <a:rPr lang="en-US" sz="1200" kern="1200" dirty="0" err="1">
                <a:solidFill>
                  <a:schemeClr val="tx1"/>
                </a:solidFill>
                <a:effectLst/>
                <a:latin typeface="+mn-lt"/>
                <a:ea typeface="+mn-ea"/>
                <a:cs typeface="+mn-cs"/>
              </a:rPr>
              <a:t>hjelp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når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sykepleier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skal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vurdere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hvilken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hjelp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som</a:t>
            </a:r>
            <a:r>
              <a:rPr lang="en-US" sz="1200" kern="1200" dirty="0">
                <a:solidFill>
                  <a:schemeClr val="tx1"/>
                </a:solidFill>
                <a:effectLst/>
                <a:latin typeface="+mn-lt"/>
                <a:ea typeface="+mn-ea"/>
                <a:cs typeface="+mn-cs"/>
              </a:rPr>
              <a:t> er </a:t>
            </a:r>
            <a:r>
              <a:rPr lang="en-US" sz="1200" kern="1200" dirty="0" err="1">
                <a:solidFill>
                  <a:schemeClr val="tx1"/>
                </a:solidFill>
                <a:effectLst/>
                <a:latin typeface="+mn-lt"/>
                <a:ea typeface="+mn-ea"/>
                <a:cs typeface="+mn-cs"/>
              </a:rPr>
              <a:t>riktig</a:t>
            </a:r>
            <a:r>
              <a:rPr lang="en-US" sz="1200" kern="1200" dirty="0">
                <a:solidFill>
                  <a:schemeClr val="tx1"/>
                </a:solidFill>
                <a:effectLst/>
                <a:latin typeface="+mn-lt"/>
                <a:ea typeface="+mn-ea"/>
                <a:cs typeface="+mn-cs"/>
              </a:rPr>
              <a:t>. Det er </a:t>
            </a:r>
            <a:r>
              <a:rPr lang="en-US" sz="1200" kern="1200" dirty="0" err="1">
                <a:solidFill>
                  <a:schemeClr val="tx1"/>
                </a:solidFill>
                <a:effectLst/>
                <a:latin typeface="+mn-lt"/>
                <a:ea typeface="+mn-ea"/>
                <a:cs typeface="+mn-cs"/>
              </a:rPr>
              <a:t>viktig</a:t>
            </a:r>
            <a:r>
              <a:rPr lang="en-US" sz="1200" kern="1200" dirty="0">
                <a:solidFill>
                  <a:schemeClr val="tx1"/>
                </a:solidFill>
                <a:effectLst/>
                <a:latin typeface="+mn-lt"/>
                <a:ea typeface="+mn-ea"/>
                <a:cs typeface="+mn-cs"/>
              </a:rPr>
              <a:t> å </a:t>
            </a:r>
            <a:r>
              <a:rPr lang="en-US" sz="1200" kern="1200" dirty="0" err="1">
                <a:solidFill>
                  <a:schemeClr val="tx1"/>
                </a:solidFill>
                <a:effectLst/>
                <a:latin typeface="+mn-lt"/>
                <a:ea typeface="+mn-ea"/>
                <a:cs typeface="+mn-cs"/>
              </a:rPr>
              <a:t>vite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hva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som</a:t>
            </a:r>
            <a:r>
              <a:rPr lang="en-US" sz="1200" kern="1200" dirty="0">
                <a:solidFill>
                  <a:schemeClr val="tx1"/>
                </a:solidFill>
                <a:effectLst/>
                <a:latin typeface="+mn-lt"/>
                <a:ea typeface="+mn-ea"/>
                <a:cs typeface="+mn-cs"/>
              </a:rPr>
              <a:t> er </a:t>
            </a:r>
            <a:r>
              <a:rPr lang="en-US" sz="1200" kern="1200" dirty="0" err="1">
                <a:solidFill>
                  <a:schemeClr val="tx1"/>
                </a:solidFill>
                <a:effectLst/>
                <a:latin typeface="+mn-lt"/>
                <a:ea typeface="+mn-ea"/>
                <a:cs typeface="+mn-cs"/>
              </a:rPr>
              <a:t>tegn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på</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alvorlig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sykdom</a:t>
            </a:r>
            <a:r>
              <a:rPr lang="en-US" sz="1200" kern="1200" dirty="0">
                <a:solidFill>
                  <a:schemeClr val="tx1"/>
                </a:solidFill>
                <a:effectLst/>
                <a:latin typeface="+mn-lt"/>
                <a:ea typeface="+mn-ea"/>
                <a:cs typeface="+mn-cs"/>
              </a:rPr>
              <a:t>. Vi </a:t>
            </a:r>
            <a:r>
              <a:rPr lang="en-US" sz="1200" kern="1200" dirty="0" err="1">
                <a:solidFill>
                  <a:schemeClr val="tx1"/>
                </a:solidFill>
                <a:effectLst/>
                <a:latin typeface="+mn-lt"/>
                <a:ea typeface="+mn-ea"/>
                <a:cs typeface="+mn-cs"/>
              </a:rPr>
              <a:t>kan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ikke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gå</a:t>
            </a:r>
            <a:r>
              <a:rPr lang="en-US" sz="1200" kern="1200" dirty="0">
                <a:solidFill>
                  <a:schemeClr val="tx1"/>
                </a:solidFill>
                <a:effectLst/>
                <a:latin typeface="+mn-lt"/>
                <a:ea typeface="+mn-ea"/>
                <a:cs typeface="+mn-cs"/>
              </a:rPr>
              <a:t> inn </a:t>
            </a:r>
            <a:r>
              <a:rPr lang="en-US" sz="1200" kern="1200" dirty="0" err="1">
                <a:solidFill>
                  <a:schemeClr val="tx1"/>
                </a:solidFill>
                <a:effectLst/>
                <a:latin typeface="+mn-lt"/>
                <a:ea typeface="+mn-ea"/>
                <a:cs typeface="+mn-cs"/>
              </a:rPr>
              <a:t>på</a:t>
            </a:r>
            <a:r>
              <a:rPr lang="en-US" sz="1200" kern="1200" dirty="0">
                <a:solidFill>
                  <a:schemeClr val="tx1"/>
                </a:solidFill>
                <a:effectLst/>
                <a:latin typeface="+mn-lt"/>
                <a:ea typeface="+mn-ea"/>
                <a:cs typeface="+mn-cs"/>
              </a:rPr>
              <a:t> alt </a:t>
            </a:r>
            <a:r>
              <a:rPr lang="en-US" sz="1200" kern="1200" dirty="0" err="1">
                <a:solidFill>
                  <a:schemeClr val="tx1"/>
                </a:solidFill>
                <a:effectLst/>
                <a:latin typeface="+mn-lt"/>
                <a:ea typeface="+mn-ea"/>
                <a:cs typeface="+mn-cs"/>
              </a:rPr>
              <a:t>dette</a:t>
            </a:r>
            <a:r>
              <a:rPr lang="en-US" sz="1200" kern="1200" dirty="0">
                <a:solidFill>
                  <a:schemeClr val="tx1"/>
                </a:solidFill>
                <a:effectLst/>
                <a:latin typeface="+mn-lt"/>
                <a:ea typeface="+mn-ea"/>
                <a:cs typeface="+mn-cs"/>
              </a:rPr>
              <a:t> her, men </a:t>
            </a:r>
            <a:r>
              <a:rPr lang="en-US" sz="1200" kern="1200" dirty="0" err="1">
                <a:solidFill>
                  <a:schemeClr val="tx1"/>
                </a:solidFill>
                <a:effectLst/>
                <a:latin typeface="+mn-lt"/>
                <a:ea typeface="+mn-ea"/>
                <a:cs typeface="+mn-cs"/>
              </a:rPr>
              <a:t>vil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gjennomgå</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noen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vanlige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tilstander</a:t>
            </a:r>
            <a:r>
              <a:rPr lang="en-US" sz="1200" kern="1200" dirty="0">
                <a:solidFill>
                  <a:schemeClr val="tx1"/>
                </a:solidFill>
                <a:effectLst/>
                <a:latin typeface="+mn-lt"/>
                <a:ea typeface="+mn-ea"/>
                <a:cs typeface="+mn-cs"/>
              </a:rPr>
              <a:t>.</a:t>
            </a:r>
          </a:p>
          <a:p>
            <a:r>
              <a:rPr lang="en-US" sz="1200" kern="1200" dirty="0" err="1">
                <a:solidFill>
                  <a:schemeClr val="tx1"/>
                </a:solidFill>
                <a:effectLst/>
                <a:latin typeface="+mn-lt"/>
                <a:ea typeface="+mn-ea"/>
                <a:cs typeface="+mn-cs"/>
              </a:rPr>
              <a:t>Sykepleier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bør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kunne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informere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pasienten</a:t>
            </a:r>
            <a:r>
              <a:rPr lang="en-US" sz="1200" kern="1200" dirty="0">
                <a:solidFill>
                  <a:schemeClr val="tx1"/>
                </a:solidFill>
                <a:effectLst/>
                <a:latin typeface="+mn-lt"/>
                <a:ea typeface="+mn-ea"/>
                <a:cs typeface="+mn-cs"/>
              </a:rPr>
              <a:t> om</a:t>
            </a:r>
          </a:p>
          <a:p>
            <a:pPr marL="171450" indent="-171450">
              <a:buFont typeface="Arial" panose="020B0604020202020204" pitchFamily="34" charset="0"/>
              <a:buChar char="•"/>
            </a:pPr>
            <a:r>
              <a:rPr lang="nb-NO" sz="1200" kern="1200" dirty="0">
                <a:solidFill>
                  <a:schemeClr val="tx1"/>
                </a:solidFill>
                <a:effectLst/>
                <a:latin typeface="+mn-lt"/>
                <a:ea typeface="+mn-ea"/>
                <a:cs typeface="+mn-cs"/>
              </a:rPr>
              <a:t>Hva som er normalt forløp av infeksjoner, inkludert hvor lenge det er vanlig at en tilstand varer</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nb-NO" sz="1200" kern="1200" dirty="0">
                <a:solidFill>
                  <a:schemeClr val="tx1"/>
                </a:solidFill>
                <a:effectLst/>
                <a:latin typeface="+mn-lt"/>
                <a:ea typeface="+mn-ea"/>
                <a:cs typeface="+mn-cs"/>
              </a:rPr>
              <a:t>Hva pasienten kan gjøre selv for å lindre plagene</a:t>
            </a:r>
          </a:p>
          <a:p>
            <a:pPr marL="0" indent="0">
              <a:buFont typeface="Arial" panose="020B0604020202020204" pitchFamily="34" charset="0"/>
              <a:buNone/>
            </a:pPr>
            <a:r>
              <a:rPr lang="nb-NO" sz="1200" kern="1200" dirty="0">
                <a:solidFill>
                  <a:schemeClr val="tx1"/>
                </a:solidFill>
                <a:effectLst/>
                <a:latin typeface="+mn-lt"/>
                <a:ea typeface="+mn-ea"/>
                <a:cs typeface="+mn-cs"/>
              </a:rPr>
              <a:t>Dette bidrar til å styrke befolkningens evne til egenomsorg.</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7D46B6D-5B73-7A4C-984B-75E154DA9EA3}" type="slidenum">
              <a:rPr lang="en-US" smtClean="0"/>
              <a:t>34</a:t>
            </a:fld>
            <a:endParaRPr lang="en-US" dirty="0"/>
          </a:p>
        </p:txBody>
      </p:sp>
    </p:spTree>
    <p:extLst>
      <p:ext uri="{BB962C8B-B14F-4D97-AF65-F5344CB8AC3E}">
        <p14:creationId xmlns:p14="http://schemas.microsoft.com/office/powerpoint/2010/main" val="41860076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57D46B6D-5B73-7A4C-984B-75E154DA9EA3}" type="slidenum">
              <a:rPr lang="nb-NO" smtClean="0"/>
              <a:t>35</a:t>
            </a:fld>
            <a:endParaRPr lang="nb-NO" dirty="0"/>
          </a:p>
        </p:txBody>
      </p:sp>
    </p:spTree>
    <p:extLst>
      <p:ext uri="{BB962C8B-B14F-4D97-AF65-F5344CB8AC3E}">
        <p14:creationId xmlns:p14="http://schemas.microsoft.com/office/powerpoint/2010/main" val="3149558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KAN FJERNES</a:t>
            </a:r>
            <a:endParaRPr lang="en-GB" b="1" dirty="0"/>
          </a:p>
        </p:txBody>
      </p:sp>
      <p:sp>
        <p:nvSpPr>
          <p:cNvPr id="4" name="Slide Number Placeholder 3"/>
          <p:cNvSpPr>
            <a:spLocks noGrp="1"/>
          </p:cNvSpPr>
          <p:nvPr>
            <p:ph type="sldNum" sz="quarter" idx="5"/>
          </p:nvPr>
        </p:nvSpPr>
        <p:spPr/>
        <p:txBody>
          <a:bodyPr/>
          <a:lstStyle/>
          <a:p>
            <a:fld id="{57D46B6D-5B73-7A4C-984B-75E154DA9EA3}" type="slidenum">
              <a:rPr lang="en-GB" smtClean="0"/>
              <a:t>4</a:t>
            </a:fld>
            <a:endParaRPr lang="en-GB" dirty="0"/>
          </a:p>
        </p:txBody>
      </p:sp>
    </p:spTree>
    <p:extLst>
      <p:ext uri="{BB962C8B-B14F-4D97-AF65-F5344CB8AC3E}">
        <p14:creationId xmlns:p14="http://schemas.microsoft.com/office/powerpoint/2010/main" val="2064479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1" dirty="0"/>
              <a:t>ANBEFALS</a:t>
            </a:r>
          </a:p>
          <a:p>
            <a:r>
              <a:rPr lang="nb-NO" dirty="0"/>
              <a:t>Det er noen</a:t>
            </a:r>
            <a:r>
              <a:rPr lang="nb-NO" baseline="0" dirty="0"/>
              <a:t> forskjeller mellom primærhelsetjenesten og sykehus når det gjelder hva antibiotika brukes for. Bildet er veldig forenklet og skjematisk, men illustrerer et viktig poeng.</a:t>
            </a:r>
          </a:p>
          <a:p>
            <a:r>
              <a:rPr lang="nb-NO" baseline="0" dirty="0"/>
              <a:t>I primærhelsetjenesten er den vanligste årsaken til å gi antibiotika at man vil forkorte sykdommen eller lindre symptomene. Noen ganger er det selvsagt livsviktig å gi antibiotika i allmennpraksis, men det er ikke den vanligste årsaken.</a:t>
            </a:r>
          </a:p>
          <a:p>
            <a:r>
              <a:rPr lang="nb-NO" baseline="0" dirty="0"/>
              <a:t>På sykehus er det vanligere at en antibiotikabehandling gis for å unngå alvorlige komplikasjoner – for eksempel under kreftbehandling eller operasjoner, eller for å redde liv – for eksempel ved sepsis.</a:t>
            </a:r>
          </a:p>
          <a:p>
            <a:r>
              <a:rPr lang="nb-NO" baseline="0" dirty="0"/>
              <a:t>Noen ganger er det ingen god begrunnelse for å gi antibiotika – det kan være «for sikkerhets skyld», fordi pasienten krever det, fordi man ikke har tid til å undersøke ordentlig. Det er i den venstre del av figuren at reduksjonen bør foregå.</a:t>
            </a:r>
          </a:p>
        </p:txBody>
      </p:sp>
      <p:sp>
        <p:nvSpPr>
          <p:cNvPr id="4" name="Slide Number Placeholder 3"/>
          <p:cNvSpPr>
            <a:spLocks noGrp="1"/>
          </p:cNvSpPr>
          <p:nvPr>
            <p:ph type="sldNum" sz="quarter" idx="10"/>
          </p:nvPr>
        </p:nvSpPr>
        <p:spPr/>
        <p:txBody>
          <a:bodyPr/>
          <a:lstStyle/>
          <a:p>
            <a:fld id="{57D46B6D-5B73-7A4C-984B-75E154DA9EA3}" type="slidenum">
              <a:rPr lang="en-US" smtClean="0"/>
              <a:t>5</a:t>
            </a:fld>
            <a:endParaRPr lang="en-US" dirty="0"/>
          </a:p>
        </p:txBody>
      </p:sp>
    </p:spTree>
    <p:extLst>
      <p:ext uri="{BB962C8B-B14F-4D97-AF65-F5344CB8AC3E}">
        <p14:creationId xmlns:p14="http://schemas.microsoft.com/office/powerpoint/2010/main" val="2028566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dirty="0"/>
              <a:t>ANBEFALES</a:t>
            </a:r>
            <a:r>
              <a:rPr lang="nb-NO" sz="1200" b="1" baseline="0" dirty="0"/>
              <a:t> </a:t>
            </a:r>
          </a:p>
          <a:p>
            <a:endParaRPr lang="nb-NO" dirty="0"/>
          </a:p>
          <a:p>
            <a:r>
              <a:rPr lang="nb-NO" dirty="0"/>
              <a:t>Dette er case nummer 1. Studentene</a:t>
            </a:r>
            <a:r>
              <a:rPr lang="nb-NO" baseline="0" dirty="0"/>
              <a:t> kan </a:t>
            </a:r>
            <a:r>
              <a:rPr lang="nb-NO" dirty="0"/>
              <a:t>diskutere seg  imellom</a:t>
            </a:r>
            <a:r>
              <a:rPr lang="nb-NO" baseline="0" dirty="0"/>
              <a:t> 2-3 stykker sammen i </a:t>
            </a:r>
            <a:r>
              <a:rPr lang="nb-NO" baseline="0" dirty="0" err="1"/>
              <a:t>ca</a:t>
            </a:r>
            <a:r>
              <a:rPr lang="nb-NO" baseline="0" dirty="0"/>
              <a:t> 2 minutter</a:t>
            </a:r>
            <a:endParaRPr lang="en-US" dirty="0"/>
          </a:p>
        </p:txBody>
      </p:sp>
      <p:sp>
        <p:nvSpPr>
          <p:cNvPr id="4" name="Slide Number Placeholder 3"/>
          <p:cNvSpPr>
            <a:spLocks noGrp="1"/>
          </p:cNvSpPr>
          <p:nvPr>
            <p:ph type="sldNum" sz="quarter" idx="10"/>
          </p:nvPr>
        </p:nvSpPr>
        <p:spPr/>
        <p:txBody>
          <a:bodyPr/>
          <a:lstStyle/>
          <a:p>
            <a:fld id="{57D46B6D-5B73-7A4C-984B-75E154DA9EA3}" type="slidenum">
              <a:rPr lang="en-US" smtClean="0"/>
              <a:t>6</a:t>
            </a:fld>
            <a:endParaRPr lang="en-US" dirty="0"/>
          </a:p>
        </p:txBody>
      </p:sp>
    </p:spTree>
    <p:extLst>
      <p:ext uri="{BB962C8B-B14F-4D97-AF65-F5344CB8AC3E}">
        <p14:creationId xmlns:p14="http://schemas.microsoft.com/office/powerpoint/2010/main" val="2137748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dirty="0"/>
              <a:t>ANBEFALES</a:t>
            </a:r>
            <a:r>
              <a:rPr lang="nb-NO" sz="1200" b="1" baseline="0"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nb-NO" sz="1200" b="1"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nb-NO" sz="1200" b="0" baseline="0" dirty="0"/>
              <a:t>Blærekatarr er en svært vanlig tilstand, særlig hos kvinner. Dette skyldes anatomiske forhold: Urinrøret er kort, og det skal lite til at tarmbakterier kommer seg opp i blæren og trives der.</a:t>
            </a:r>
          </a:p>
          <a:p>
            <a:pPr marL="0" marR="0" lvl="0" indent="0" algn="l" defTabSz="457200" rtl="0" eaLnBrk="1" fontAlgn="auto" latinLnBrk="0" hangingPunct="1">
              <a:lnSpc>
                <a:spcPct val="100000"/>
              </a:lnSpc>
              <a:spcBef>
                <a:spcPts val="0"/>
              </a:spcBef>
              <a:spcAft>
                <a:spcPts val="0"/>
              </a:spcAft>
              <a:buClrTx/>
              <a:buSzTx/>
              <a:buFontTx/>
              <a:buNone/>
              <a:tabLst/>
              <a:defRPr/>
            </a:pPr>
            <a:r>
              <a:rPr lang="nb-NO" sz="1200" b="0" baseline="0" dirty="0"/>
              <a:t>De helt typiske symptomene er:</a:t>
            </a:r>
          </a:p>
          <a:p>
            <a:pPr marL="0" marR="0" lvl="0" indent="0" algn="l" defTabSz="457200" rtl="0" eaLnBrk="1" fontAlgn="auto" latinLnBrk="0" hangingPunct="1">
              <a:lnSpc>
                <a:spcPct val="100000"/>
              </a:lnSpc>
              <a:spcBef>
                <a:spcPts val="0"/>
              </a:spcBef>
              <a:spcAft>
                <a:spcPts val="0"/>
              </a:spcAft>
              <a:buClrTx/>
              <a:buSzTx/>
              <a:buFontTx/>
              <a:buNone/>
              <a:tabLst/>
              <a:defRPr/>
            </a:pPr>
            <a:r>
              <a:rPr lang="nb-NO" sz="1200" b="0" baseline="0" dirty="0"/>
              <a:t>Dysuri</a:t>
            </a:r>
          </a:p>
          <a:p>
            <a:pPr marL="0" marR="0" lvl="0" indent="0" algn="l" defTabSz="457200" rtl="0" eaLnBrk="1" fontAlgn="auto" latinLnBrk="0" hangingPunct="1">
              <a:lnSpc>
                <a:spcPct val="100000"/>
              </a:lnSpc>
              <a:spcBef>
                <a:spcPts val="0"/>
              </a:spcBef>
              <a:spcAft>
                <a:spcPts val="0"/>
              </a:spcAft>
              <a:buClrTx/>
              <a:buSzTx/>
              <a:buFontTx/>
              <a:buNone/>
              <a:tabLst/>
              <a:defRPr/>
            </a:pPr>
            <a:r>
              <a:rPr lang="nb-NO" sz="1200" b="0" baseline="0" dirty="0" err="1"/>
              <a:t>Pollakisuri</a:t>
            </a:r>
            <a:endParaRPr lang="nb-NO" sz="1200" b="0"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nb-NO" sz="1200" b="0" baseline="0" dirty="0"/>
              <a:t>Økt vannlatningstrang</a:t>
            </a:r>
          </a:p>
          <a:p>
            <a:pPr marL="0" marR="0" lvl="0" indent="0" algn="l" defTabSz="457200" rtl="0" eaLnBrk="1" fontAlgn="auto" latinLnBrk="0" hangingPunct="1">
              <a:lnSpc>
                <a:spcPct val="100000"/>
              </a:lnSpc>
              <a:spcBef>
                <a:spcPts val="0"/>
              </a:spcBef>
              <a:spcAft>
                <a:spcPts val="0"/>
              </a:spcAft>
              <a:buClrTx/>
              <a:buSzTx/>
              <a:buFontTx/>
              <a:buNone/>
              <a:tabLst/>
              <a:defRPr/>
            </a:pPr>
            <a:r>
              <a:rPr lang="nb-NO" sz="1200" b="0" baseline="0" dirty="0"/>
              <a:t>Man kan også ha</a:t>
            </a:r>
          </a:p>
          <a:p>
            <a:pPr marL="0" marR="0" lvl="0" indent="0" algn="l" defTabSz="457200" rtl="0" eaLnBrk="1" fontAlgn="auto" latinLnBrk="0" hangingPunct="1">
              <a:lnSpc>
                <a:spcPct val="100000"/>
              </a:lnSpc>
              <a:spcBef>
                <a:spcPts val="0"/>
              </a:spcBef>
              <a:spcAft>
                <a:spcPts val="0"/>
              </a:spcAft>
              <a:buClrTx/>
              <a:buSzTx/>
              <a:buFontTx/>
              <a:buNone/>
              <a:tabLst/>
              <a:defRPr/>
            </a:pPr>
            <a:r>
              <a:rPr lang="nb-NO" sz="1200" b="0" baseline="0" dirty="0"/>
              <a:t>Hematuri</a:t>
            </a:r>
          </a:p>
          <a:p>
            <a:pPr marL="0" marR="0" lvl="0" indent="0" algn="l" defTabSz="457200" rtl="0" eaLnBrk="1" fontAlgn="auto" latinLnBrk="0" hangingPunct="1">
              <a:lnSpc>
                <a:spcPct val="100000"/>
              </a:lnSpc>
              <a:spcBef>
                <a:spcPts val="0"/>
              </a:spcBef>
              <a:spcAft>
                <a:spcPts val="0"/>
              </a:spcAft>
              <a:buClrTx/>
              <a:buSzTx/>
              <a:buFontTx/>
              <a:buNone/>
              <a:tabLst/>
              <a:defRPr/>
            </a:pPr>
            <a:r>
              <a:rPr lang="nb-NO" sz="1200" b="0" baseline="0" dirty="0"/>
              <a:t>Ubehag over symfysen</a:t>
            </a:r>
          </a:p>
          <a:p>
            <a:pPr marL="0" marR="0" lvl="0" indent="0" algn="l" defTabSz="457200" rtl="0" eaLnBrk="1" fontAlgn="auto" latinLnBrk="0" hangingPunct="1">
              <a:lnSpc>
                <a:spcPct val="100000"/>
              </a:lnSpc>
              <a:spcBef>
                <a:spcPts val="0"/>
              </a:spcBef>
              <a:spcAft>
                <a:spcPts val="0"/>
              </a:spcAft>
              <a:buClrTx/>
              <a:buSzTx/>
              <a:buFontTx/>
              <a:buNone/>
              <a:tabLst/>
              <a:defRPr/>
            </a:pPr>
            <a:endParaRPr lang="nb-NO" sz="1200" b="0"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nb-NO" sz="1200" b="0" baseline="0" dirty="0"/>
              <a:t>Blærekatarr går som regel over av seg selv. Tilstanden var selvsagt vanlig også før antibiotika ble oppdaget, og dette var en kjent og plagsom men ufarlig tilstand. Antibiotika gjør at plagene går over fortere enn de ellers ville gjort. Det er en mulig løsning å se an plagene et par dager, og kun begynne med antibiotika hvis man ikke blir bedre.</a:t>
            </a:r>
          </a:p>
          <a:p>
            <a:endParaRPr lang="en-US" dirty="0"/>
          </a:p>
        </p:txBody>
      </p:sp>
      <p:sp>
        <p:nvSpPr>
          <p:cNvPr id="4" name="Slide Number Placeholder 3"/>
          <p:cNvSpPr>
            <a:spLocks noGrp="1"/>
          </p:cNvSpPr>
          <p:nvPr>
            <p:ph type="sldNum" sz="quarter" idx="10"/>
          </p:nvPr>
        </p:nvSpPr>
        <p:spPr/>
        <p:txBody>
          <a:bodyPr/>
          <a:lstStyle/>
          <a:p>
            <a:fld id="{57D46B6D-5B73-7A4C-984B-75E154DA9EA3}" type="slidenum">
              <a:rPr lang="en-US" smtClean="0"/>
              <a:t>7</a:t>
            </a:fld>
            <a:endParaRPr lang="en-US" dirty="0"/>
          </a:p>
        </p:txBody>
      </p:sp>
    </p:spTree>
    <p:extLst>
      <p:ext uri="{BB962C8B-B14F-4D97-AF65-F5344CB8AC3E}">
        <p14:creationId xmlns:p14="http://schemas.microsoft.com/office/powerpoint/2010/main" val="2062808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1" baseline="0" dirty="0"/>
              <a:t>ANBEFALES </a:t>
            </a:r>
          </a:p>
          <a:p>
            <a:pPr marL="0" marR="0" lvl="0" indent="0" algn="l" defTabSz="457200" rtl="0" eaLnBrk="1" fontAlgn="auto" latinLnBrk="0" hangingPunct="1">
              <a:lnSpc>
                <a:spcPct val="100000"/>
              </a:lnSpc>
              <a:spcBef>
                <a:spcPts val="0"/>
              </a:spcBef>
              <a:spcAft>
                <a:spcPts val="0"/>
              </a:spcAft>
              <a:buClrTx/>
              <a:buSzTx/>
              <a:buFontTx/>
              <a:buNone/>
              <a:tabLst/>
              <a:defRPr/>
            </a:pPr>
            <a:r>
              <a:rPr lang="nb-NO" sz="1600" kern="1200" dirty="0">
                <a:solidFill>
                  <a:schemeClr val="tx1"/>
                </a:solidFill>
                <a:effectLst/>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Hos sykehjemsbeboere med en alvorlig demens kan det være vanskelig å finne ut om de har symptomer som kommer fra urinveiene eller ikke</a:t>
            </a:r>
          </a:p>
          <a:p>
            <a:r>
              <a:rPr lang="sv-SE" sz="1200" kern="1200" dirty="0">
                <a:solidFill>
                  <a:schemeClr val="tx1"/>
                </a:solidFill>
                <a:effectLst/>
                <a:latin typeface="+mn-lt"/>
                <a:ea typeface="+mn-ea"/>
                <a:cs typeface="+mn-cs"/>
              </a:rPr>
              <a:t>Da er det viktig å være oppmerksom! Og gjøre gode obervasjoner.</a:t>
            </a:r>
          </a:p>
          <a:p>
            <a:r>
              <a:rPr lang="sv-SE" sz="1200" kern="1200" dirty="0">
                <a:solidFill>
                  <a:schemeClr val="tx1"/>
                </a:solidFill>
                <a:effectLst/>
                <a:latin typeface="+mn-lt"/>
                <a:ea typeface="+mn-ea"/>
                <a:cs typeface="+mn-cs"/>
              </a:rPr>
              <a:t>Går </a:t>
            </a:r>
            <a:r>
              <a:rPr lang="sv-SE" sz="1200" kern="1200" dirty="0" err="1">
                <a:solidFill>
                  <a:schemeClr val="tx1"/>
                </a:solidFill>
                <a:effectLst/>
                <a:latin typeface="+mn-lt"/>
                <a:ea typeface="+mn-ea"/>
                <a:cs typeface="+mn-cs"/>
              </a:rPr>
              <a:t>pasienten</a:t>
            </a:r>
            <a:r>
              <a:rPr lang="sv-SE" sz="1200" kern="1200" dirty="0">
                <a:solidFill>
                  <a:schemeClr val="tx1"/>
                </a:solidFill>
                <a:effectLst/>
                <a:latin typeface="+mn-lt"/>
                <a:ea typeface="+mn-ea"/>
                <a:cs typeface="+mn-cs"/>
              </a:rPr>
              <a:t> på </a:t>
            </a:r>
            <a:r>
              <a:rPr lang="sv-SE" sz="1200" kern="1200" dirty="0" err="1">
                <a:solidFill>
                  <a:schemeClr val="tx1"/>
                </a:solidFill>
                <a:effectLst/>
                <a:latin typeface="+mn-lt"/>
                <a:ea typeface="+mn-ea"/>
                <a:cs typeface="+mn-cs"/>
              </a:rPr>
              <a:t>toalettet</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oftere</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enn</a:t>
            </a:r>
            <a:r>
              <a:rPr lang="sv-SE" sz="1200" kern="1200" dirty="0">
                <a:solidFill>
                  <a:schemeClr val="tx1"/>
                </a:solidFill>
                <a:effectLst/>
                <a:latin typeface="+mn-lt"/>
                <a:ea typeface="+mn-ea"/>
                <a:cs typeface="+mn-cs"/>
              </a:rPr>
              <a:t> vanlig? Personal kan </a:t>
            </a:r>
            <a:r>
              <a:rPr lang="sv-SE" sz="1200" kern="1200" dirty="0" err="1">
                <a:solidFill>
                  <a:schemeClr val="tx1"/>
                </a:solidFill>
                <a:effectLst/>
                <a:latin typeface="+mn-lt"/>
                <a:ea typeface="+mn-ea"/>
                <a:cs typeface="+mn-cs"/>
              </a:rPr>
              <a:t>være</a:t>
            </a:r>
            <a:r>
              <a:rPr lang="sv-SE" sz="1200" kern="1200" dirty="0">
                <a:solidFill>
                  <a:schemeClr val="tx1"/>
                </a:solidFill>
                <a:effectLst/>
                <a:latin typeface="+mn-lt"/>
                <a:ea typeface="+mn-ea"/>
                <a:cs typeface="+mn-cs"/>
              </a:rPr>
              <a:t> observant på patientens kroppsspråk ved</a:t>
            </a:r>
            <a:r>
              <a:rPr lang="sv-SE" sz="1200" kern="1200" baseline="0" dirty="0">
                <a:solidFill>
                  <a:schemeClr val="tx1"/>
                </a:solidFill>
                <a:effectLst/>
                <a:latin typeface="+mn-lt"/>
                <a:ea typeface="+mn-ea"/>
                <a:cs typeface="+mn-cs"/>
              </a:rPr>
              <a:t> </a:t>
            </a:r>
            <a:r>
              <a:rPr lang="sv-SE" sz="1200" kern="1200" baseline="0" dirty="0" err="1">
                <a:solidFill>
                  <a:schemeClr val="tx1"/>
                </a:solidFill>
                <a:effectLst/>
                <a:latin typeface="+mn-lt"/>
                <a:ea typeface="+mn-ea"/>
                <a:cs typeface="+mn-cs"/>
              </a:rPr>
              <a:t>vannlating</a:t>
            </a:r>
            <a:r>
              <a:rPr lang="sv-SE" sz="1200" kern="1200" baseline="0" dirty="0">
                <a:solidFill>
                  <a:schemeClr val="tx1"/>
                </a:solidFill>
                <a:effectLst/>
                <a:latin typeface="+mn-lt"/>
                <a:ea typeface="+mn-ea"/>
                <a:cs typeface="+mn-cs"/>
              </a:rPr>
              <a:t> og </a:t>
            </a:r>
            <a:r>
              <a:rPr lang="sv-SE" sz="1200" kern="1200" baseline="0" dirty="0" err="1">
                <a:solidFill>
                  <a:schemeClr val="tx1"/>
                </a:solidFill>
                <a:effectLst/>
                <a:latin typeface="+mn-lt"/>
                <a:ea typeface="+mn-ea"/>
                <a:cs typeface="+mn-cs"/>
              </a:rPr>
              <a:t>dermed</a:t>
            </a:r>
            <a:r>
              <a:rPr lang="sv-SE" sz="1200" kern="1200" baseline="0" dirty="0">
                <a:solidFill>
                  <a:schemeClr val="tx1"/>
                </a:solidFill>
                <a:effectLst/>
                <a:latin typeface="+mn-lt"/>
                <a:ea typeface="+mn-ea"/>
                <a:cs typeface="+mn-cs"/>
              </a:rPr>
              <a:t> få en </a:t>
            </a:r>
            <a:r>
              <a:rPr lang="sv-SE" sz="1200" kern="1200" baseline="0" dirty="0" err="1">
                <a:solidFill>
                  <a:schemeClr val="tx1"/>
                </a:solidFill>
                <a:effectLst/>
                <a:latin typeface="+mn-lt"/>
                <a:ea typeface="+mn-ea"/>
                <a:cs typeface="+mn-cs"/>
              </a:rPr>
              <a:t>oppfatning</a:t>
            </a:r>
            <a:r>
              <a:rPr lang="sv-SE" sz="1200" kern="1200" baseline="0" dirty="0">
                <a:solidFill>
                  <a:schemeClr val="tx1"/>
                </a:solidFill>
                <a:effectLst/>
                <a:latin typeface="+mn-lt"/>
                <a:ea typeface="+mn-ea"/>
                <a:cs typeface="+mn-cs"/>
              </a:rPr>
              <a:t> på om det </a:t>
            </a:r>
            <a:r>
              <a:rPr lang="sv-SE" sz="1200" kern="1200" baseline="0" dirty="0" err="1">
                <a:solidFill>
                  <a:schemeClr val="tx1"/>
                </a:solidFill>
                <a:effectLst/>
                <a:latin typeface="+mn-lt"/>
                <a:ea typeface="+mn-ea"/>
                <a:cs typeface="+mn-cs"/>
              </a:rPr>
              <a:t>virker</a:t>
            </a:r>
            <a:r>
              <a:rPr lang="sv-SE" sz="1200" kern="1200" baseline="0" dirty="0">
                <a:solidFill>
                  <a:schemeClr val="tx1"/>
                </a:solidFill>
                <a:effectLst/>
                <a:latin typeface="+mn-lt"/>
                <a:ea typeface="+mn-ea"/>
                <a:cs typeface="+mn-cs"/>
              </a:rPr>
              <a:t> </a:t>
            </a:r>
            <a:r>
              <a:rPr lang="sv-SE" sz="1200" kern="1200" baseline="0" dirty="0" err="1">
                <a:solidFill>
                  <a:schemeClr val="tx1"/>
                </a:solidFill>
                <a:effectLst/>
                <a:latin typeface="+mn-lt"/>
                <a:ea typeface="+mn-ea"/>
                <a:cs typeface="+mn-cs"/>
              </a:rPr>
              <a:t>smertefullt</a:t>
            </a:r>
            <a:r>
              <a:rPr lang="sv-SE" sz="1200" kern="1200" baseline="0" dirty="0">
                <a:solidFill>
                  <a:schemeClr val="tx1"/>
                </a:solidFill>
                <a:effectLst/>
                <a:latin typeface="+mn-lt"/>
                <a:ea typeface="+mn-ea"/>
                <a:cs typeface="+mn-cs"/>
              </a:rPr>
              <a:t>.</a:t>
            </a:r>
            <a:r>
              <a:rPr lang="sv-SE" sz="1200" kern="1200" dirty="0">
                <a:solidFill>
                  <a:schemeClr val="tx1"/>
                </a:solidFill>
                <a:effectLst/>
                <a:latin typeface="+mn-lt"/>
                <a:ea typeface="+mn-ea"/>
                <a:cs typeface="+mn-cs"/>
              </a:rPr>
              <a:t> </a:t>
            </a:r>
          </a:p>
          <a:p>
            <a:r>
              <a:rPr lang="sv-SE" sz="1200" kern="1200" dirty="0" err="1">
                <a:solidFill>
                  <a:schemeClr val="tx1"/>
                </a:solidFill>
                <a:effectLst/>
                <a:latin typeface="+mn-lt"/>
                <a:ea typeface="+mn-ea"/>
                <a:cs typeface="+mn-cs"/>
              </a:rPr>
              <a:t>Hvis</a:t>
            </a:r>
            <a:r>
              <a:rPr lang="sv-SE" sz="1200" kern="1200" baseline="0" dirty="0">
                <a:solidFill>
                  <a:schemeClr val="tx1"/>
                </a:solidFill>
                <a:effectLst/>
                <a:latin typeface="+mn-lt"/>
                <a:ea typeface="+mn-ea"/>
                <a:cs typeface="+mn-cs"/>
              </a:rPr>
              <a:t> det </a:t>
            </a:r>
            <a:r>
              <a:rPr lang="sv-SE" sz="1200" kern="1200" baseline="0" dirty="0" err="1">
                <a:solidFill>
                  <a:schemeClr val="tx1"/>
                </a:solidFill>
                <a:effectLst/>
                <a:latin typeface="+mn-lt"/>
                <a:ea typeface="+mn-ea"/>
                <a:cs typeface="+mn-cs"/>
              </a:rPr>
              <a:t>ikke</a:t>
            </a:r>
            <a:r>
              <a:rPr lang="sv-SE" sz="1200" kern="1200" baseline="0" dirty="0">
                <a:solidFill>
                  <a:schemeClr val="tx1"/>
                </a:solidFill>
                <a:effectLst/>
                <a:latin typeface="+mn-lt"/>
                <a:ea typeface="+mn-ea"/>
                <a:cs typeface="+mn-cs"/>
              </a:rPr>
              <a:t> finnes </a:t>
            </a:r>
            <a:r>
              <a:rPr lang="sv-SE" sz="1200" kern="1200" baseline="0" dirty="0" err="1">
                <a:solidFill>
                  <a:schemeClr val="tx1"/>
                </a:solidFill>
                <a:effectLst/>
                <a:latin typeface="+mn-lt"/>
                <a:ea typeface="+mn-ea"/>
                <a:cs typeface="+mn-cs"/>
              </a:rPr>
              <a:t>symptomer</a:t>
            </a:r>
            <a:r>
              <a:rPr lang="sv-SE" sz="1200" kern="1200" baseline="0" dirty="0">
                <a:solidFill>
                  <a:schemeClr val="tx1"/>
                </a:solidFill>
                <a:effectLst/>
                <a:latin typeface="+mn-lt"/>
                <a:ea typeface="+mn-ea"/>
                <a:cs typeface="+mn-cs"/>
              </a:rPr>
              <a:t> </a:t>
            </a:r>
            <a:r>
              <a:rPr lang="sv-SE" sz="1200" kern="1200" baseline="0" dirty="0" err="1">
                <a:solidFill>
                  <a:schemeClr val="tx1"/>
                </a:solidFill>
                <a:effectLst/>
                <a:latin typeface="+mn-lt"/>
                <a:ea typeface="+mn-ea"/>
                <a:cs typeface="+mn-cs"/>
              </a:rPr>
              <a:t>fra</a:t>
            </a:r>
            <a:r>
              <a:rPr lang="sv-SE" sz="1200" kern="1200" baseline="0" dirty="0">
                <a:solidFill>
                  <a:schemeClr val="tx1"/>
                </a:solidFill>
                <a:effectLst/>
                <a:latin typeface="+mn-lt"/>
                <a:ea typeface="+mn-ea"/>
                <a:cs typeface="+mn-cs"/>
              </a:rPr>
              <a:t> </a:t>
            </a:r>
            <a:r>
              <a:rPr lang="sv-SE" sz="1200" kern="1200" baseline="0" dirty="0" err="1">
                <a:solidFill>
                  <a:schemeClr val="tx1"/>
                </a:solidFill>
                <a:effectLst/>
                <a:latin typeface="+mn-lt"/>
                <a:ea typeface="+mn-ea"/>
                <a:cs typeface="+mn-cs"/>
              </a:rPr>
              <a:t>urinveiene</a:t>
            </a:r>
            <a:r>
              <a:rPr lang="sv-SE" sz="1200" kern="1200" baseline="0" dirty="0">
                <a:solidFill>
                  <a:schemeClr val="tx1"/>
                </a:solidFill>
                <a:effectLst/>
                <a:latin typeface="+mn-lt"/>
                <a:ea typeface="+mn-ea"/>
                <a:cs typeface="+mn-cs"/>
              </a:rPr>
              <a:t>, </a:t>
            </a:r>
            <a:r>
              <a:rPr lang="sv-SE" sz="1200" kern="1200" baseline="0" dirty="0" err="1">
                <a:solidFill>
                  <a:schemeClr val="tx1"/>
                </a:solidFill>
                <a:effectLst/>
                <a:latin typeface="+mn-lt"/>
                <a:ea typeface="+mn-ea"/>
                <a:cs typeface="+mn-cs"/>
              </a:rPr>
              <a:t>bør</a:t>
            </a:r>
            <a:r>
              <a:rPr lang="sv-SE" sz="1200" kern="1200" baseline="0" dirty="0">
                <a:solidFill>
                  <a:schemeClr val="tx1"/>
                </a:solidFill>
                <a:effectLst/>
                <a:latin typeface="+mn-lt"/>
                <a:ea typeface="+mn-ea"/>
                <a:cs typeface="+mn-cs"/>
              </a:rPr>
              <a:t> man </a:t>
            </a:r>
            <a:r>
              <a:rPr lang="sv-SE" sz="1200" kern="1200" baseline="0" dirty="0" err="1">
                <a:solidFill>
                  <a:schemeClr val="tx1"/>
                </a:solidFill>
                <a:effectLst/>
                <a:latin typeface="+mn-lt"/>
                <a:ea typeface="+mn-ea"/>
                <a:cs typeface="+mn-cs"/>
              </a:rPr>
              <a:t>først</a:t>
            </a:r>
            <a:r>
              <a:rPr lang="sv-SE" sz="1200" kern="1200" baseline="0" dirty="0">
                <a:solidFill>
                  <a:schemeClr val="tx1"/>
                </a:solidFill>
                <a:effectLst/>
                <a:latin typeface="+mn-lt"/>
                <a:ea typeface="+mn-ea"/>
                <a:cs typeface="+mn-cs"/>
              </a:rPr>
              <a:t> </a:t>
            </a:r>
            <a:r>
              <a:rPr lang="sv-SE" sz="1200" kern="1200" baseline="0" dirty="0" err="1">
                <a:solidFill>
                  <a:schemeClr val="tx1"/>
                </a:solidFill>
                <a:effectLst/>
                <a:latin typeface="+mn-lt"/>
                <a:ea typeface="+mn-ea"/>
                <a:cs typeface="+mn-cs"/>
              </a:rPr>
              <a:t>lete</a:t>
            </a:r>
            <a:r>
              <a:rPr lang="sv-SE" sz="1200" kern="1200" baseline="0" dirty="0">
                <a:solidFill>
                  <a:schemeClr val="tx1"/>
                </a:solidFill>
                <a:effectLst/>
                <a:latin typeface="+mn-lt"/>
                <a:ea typeface="+mn-ea"/>
                <a:cs typeface="+mn-cs"/>
              </a:rPr>
              <a:t> etter andre </a:t>
            </a:r>
            <a:r>
              <a:rPr lang="sv-SE" sz="1200" kern="1200" baseline="0" dirty="0" err="1">
                <a:solidFill>
                  <a:schemeClr val="tx1"/>
                </a:solidFill>
                <a:effectLst/>
                <a:latin typeface="+mn-lt"/>
                <a:ea typeface="+mn-ea"/>
                <a:cs typeface="+mn-cs"/>
              </a:rPr>
              <a:t>årsaker</a:t>
            </a:r>
            <a:r>
              <a:rPr lang="sv-SE" sz="1200" kern="1200" baseline="0" dirty="0">
                <a:solidFill>
                  <a:schemeClr val="tx1"/>
                </a:solidFill>
                <a:effectLst/>
                <a:latin typeface="+mn-lt"/>
                <a:ea typeface="+mn-ea"/>
                <a:cs typeface="+mn-cs"/>
              </a:rPr>
              <a:t> </a:t>
            </a:r>
            <a:r>
              <a:rPr lang="sv-SE" sz="1200" kern="1200" baseline="0" dirty="0" err="1">
                <a:solidFill>
                  <a:schemeClr val="tx1"/>
                </a:solidFill>
                <a:effectLst/>
                <a:latin typeface="+mn-lt"/>
                <a:ea typeface="+mn-ea"/>
                <a:cs typeface="+mn-cs"/>
              </a:rPr>
              <a:t>til</a:t>
            </a:r>
            <a:r>
              <a:rPr lang="sv-SE" sz="1200" kern="1200" baseline="0" dirty="0">
                <a:solidFill>
                  <a:schemeClr val="tx1"/>
                </a:solidFill>
                <a:effectLst/>
                <a:latin typeface="+mn-lt"/>
                <a:ea typeface="+mn-ea"/>
                <a:cs typeface="+mn-cs"/>
              </a:rPr>
              <a:t> </a:t>
            </a:r>
            <a:r>
              <a:rPr lang="sv-SE" sz="1200" kern="1200" baseline="0" dirty="0" err="1">
                <a:solidFill>
                  <a:schemeClr val="tx1"/>
                </a:solidFill>
                <a:effectLst/>
                <a:latin typeface="+mn-lt"/>
                <a:ea typeface="+mn-ea"/>
                <a:cs typeface="+mn-cs"/>
              </a:rPr>
              <a:t>paisentens</a:t>
            </a:r>
            <a:r>
              <a:rPr lang="sv-SE" sz="1200" kern="1200" baseline="0" dirty="0">
                <a:solidFill>
                  <a:schemeClr val="tx1"/>
                </a:solidFill>
                <a:effectLst/>
                <a:latin typeface="+mn-lt"/>
                <a:ea typeface="+mn-ea"/>
                <a:cs typeface="+mn-cs"/>
              </a:rPr>
              <a:t> </a:t>
            </a:r>
            <a:r>
              <a:rPr lang="sv-SE" sz="1200" kern="1200" baseline="0" dirty="0" err="1">
                <a:solidFill>
                  <a:schemeClr val="tx1"/>
                </a:solidFill>
                <a:effectLst/>
                <a:latin typeface="+mn-lt"/>
                <a:ea typeface="+mn-ea"/>
                <a:cs typeface="+mn-cs"/>
              </a:rPr>
              <a:t>uspesifikke</a:t>
            </a:r>
            <a:r>
              <a:rPr lang="sv-SE" sz="1200" kern="1200" baseline="0" dirty="0">
                <a:solidFill>
                  <a:schemeClr val="tx1"/>
                </a:solidFill>
                <a:effectLst/>
                <a:latin typeface="+mn-lt"/>
                <a:ea typeface="+mn-ea"/>
                <a:cs typeface="+mn-cs"/>
              </a:rPr>
              <a:t> </a:t>
            </a:r>
            <a:r>
              <a:rPr lang="sv-SE" sz="1200" kern="1200" baseline="0" dirty="0" err="1">
                <a:solidFill>
                  <a:schemeClr val="tx1"/>
                </a:solidFill>
                <a:effectLst/>
                <a:latin typeface="+mn-lt"/>
                <a:ea typeface="+mn-ea"/>
                <a:cs typeface="+mn-cs"/>
              </a:rPr>
              <a:t>besvær</a:t>
            </a:r>
            <a:r>
              <a:rPr lang="sv-SE" sz="1200" kern="1200" dirty="0">
                <a:solidFill>
                  <a:schemeClr val="tx1"/>
                </a:solidFill>
                <a:effectLst/>
                <a:latin typeface="+mn-lt"/>
                <a:ea typeface="+mn-ea"/>
                <a:cs typeface="+mn-cs"/>
              </a:rPr>
              <a:t>. </a:t>
            </a:r>
          </a:p>
          <a:p>
            <a:r>
              <a:rPr lang="sv-SE" sz="1200" kern="1200" dirty="0" err="1">
                <a:solidFill>
                  <a:schemeClr val="tx1"/>
                </a:solidFill>
                <a:effectLst/>
                <a:latin typeface="+mn-lt"/>
                <a:ea typeface="+mn-ea"/>
                <a:cs typeface="+mn-cs"/>
              </a:rPr>
              <a:t>Først</a:t>
            </a:r>
            <a:r>
              <a:rPr lang="sv-SE" sz="1200" kern="1200" baseline="0" dirty="0">
                <a:solidFill>
                  <a:schemeClr val="tx1"/>
                </a:solidFill>
                <a:effectLst/>
                <a:latin typeface="+mn-lt"/>
                <a:ea typeface="+mn-ea"/>
                <a:cs typeface="+mn-cs"/>
              </a:rPr>
              <a:t> når man </a:t>
            </a:r>
            <a:r>
              <a:rPr lang="sv-SE" sz="1200" kern="1200" baseline="0" dirty="0" err="1">
                <a:solidFill>
                  <a:schemeClr val="tx1"/>
                </a:solidFill>
                <a:effectLst/>
                <a:latin typeface="+mn-lt"/>
                <a:ea typeface="+mn-ea"/>
                <a:cs typeface="+mn-cs"/>
              </a:rPr>
              <a:t>ikke</a:t>
            </a:r>
            <a:r>
              <a:rPr lang="sv-SE" sz="1200" kern="1200" baseline="0" dirty="0">
                <a:solidFill>
                  <a:schemeClr val="tx1"/>
                </a:solidFill>
                <a:effectLst/>
                <a:latin typeface="+mn-lt"/>
                <a:ea typeface="+mn-ea"/>
                <a:cs typeface="+mn-cs"/>
              </a:rPr>
              <a:t> kan finne </a:t>
            </a:r>
            <a:r>
              <a:rPr lang="sv-SE" sz="1200" kern="1200" baseline="0" dirty="0" err="1">
                <a:solidFill>
                  <a:schemeClr val="tx1"/>
                </a:solidFill>
                <a:effectLst/>
                <a:latin typeface="+mn-lt"/>
                <a:ea typeface="+mn-ea"/>
                <a:cs typeface="+mn-cs"/>
              </a:rPr>
              <a:t>noen</a:t>
            </a:r>
            <a:r>
              <a:rPr lang="sv-SE" sz="1200" kern="1200" baseline="0" dirty="0">
                <a:solidFill>
                  <a:schemeClr val="tx1"/>
                </a:solidFill>
                <a:effectLst/>
                <a:latin typeface="+mn-lt"/>
                <a:ea typeface="+mn-ea"/>
                <a:cs typeface="+mn-cs"/>
              </a:rPr>
              <a:t> </a:t>
            </a:r>
            <a:r>
              <a:rPr lang="sv-SE" sz="1200" kern="1200" baseline="0" dirty="0" err="1">
                <a:solidFill>
                  <a:schemeClr val="tx1"/>
                </a:solidFill>
                <a:effectLst/>
                <a:latin typeface="+mn-lt"/>
                <a:ea typeface="+mn-ea"/>
                <a:cs typeface="+mn-cs"/>
              </a:rPr>
              <a:t>annen</a:t>
            </a:r>
            <a:r>
              <a:rPr lang="sv-SE" sz="1200" kern="1200" baseline="0" dirty="0">
                <a:solidFill>
                  <a:schemeClr val="tx1"/>
                </a:solidFill>
                <a:effectLst/>
                <a:latin typeface="+mn-lt"/>
                <a:ea typeface="+mn-ea"/>
                <a:cs typeface="+mn-cs"/>
              </a:rPr>
              <a:t> </a:t>
            </a:r>
            <a:r>
              <a:rPr lang="sv-SE" sz="1200" kern="1200" baseline="0" dirty="0" err="1">
                <a:solidFill>
                  <a:schemeClr val="tx1"/>
                </a:solidFill>
                <a:effectLst/>
                <a:latin typeface="+mn-lt"/>
                <a:ea typeface="+mn-ea"/>
                <a:cs typeface="+mn-cs"/>
              </a:rPr>
              <a:t>forklaring</a:t>
            </a:r>
            <a:r>
              <a:rPr lang="sv-SE" sz="1200" kern="1200" baseline="0" dirty="0">
                <a:solidFill>
                  <a:schemeClr val="tx1"/>
                </a:solidFill>
                <a:effectLst/>
                <a:latin typeface="+mn-lt"/>
                <a:ea typeface="+mn-ea"/>
                <a:cs typeface="+mn-cs"/>
              </a:rPr>
              <a:t> </a:t>
            </a:r>
            <a:r>
              <a:rPr lang="sv-SE" sz="1200" kern="1200" baseline="0" dirty="0" err="1">
                <a:solidFill>
                  <a:schemeClr val="tx1"/>
                </a:solidFill>
                <a:effectLst/>
                <a:latin typeface="+mn-lt"/>
                <a:ea typeface="+mn-ea"/>
                <a:cs typeface="+mn-cs"/>
              </a:rPr>
              <a:t>til</a:t>
            </a:r>
            <a:r>
              <a:rPr lang="sv-SE" sz="1200" kern="1200" baseline="0" dirty="0">
                <a:solidFill>
                  <a:schemeClr val="tx1"/>
                </a:solidFill>
                <a:effectLst/>
                <a:latin typeface="+mn-lt"/>
                <a:ea typeface="+mn-ea"/>
                <a:cs typeface="+mn-cs"/>
              </a:rPr>
              <a:t> </a:t>
            </a:r>
            <a:r>
              <a:rPr lang="sv-SE" sz="1200" kern="1200" baseline="0" dirty="0" err="1">
                <a:solidFill>
                  <a:schemeClr val="tx1"/>
                </a:solidFill>
                <a:effectLst/>
                <a:latin typeface="+mn-lt"/>
                <a:ea typeface="+mn-ea"/>
                <a:cs typeface="+mn-cs"/>
              </a:rPr>
              <a:t>besværet</a:t>
            </a:r>
            <a:r>
              <a:rPr lang="sv-SE" sz="1200" kern="1200" baseline="0" dirty="0">
                <a:solidFill>
                  <a:schemeClr val="tx1"/>
                </a:solidFill>
                <a:effectLst/>
                <a:latin typeface="+mn-lt"/>
                <a:ea typeface="+mn-ea"/>
                <a:cs typeface="+mn-cs"/>
              </a:rPr>
              <a:t> kan man </a:t>
            </a:r>
            <a:r>
              <a:rPr lang="sv-SE" sz="1200" kern="1200" baseline="0" dirty="0" err="1">
                <a:solidFill>
                  <a:schemeClr val="tx1"/>
                </a:solidFill>
                <a:effectLst/>
                <a:latin typeface="+mn-lt"/>
                <a:ea typeface="+mn-ea"/>
                <a:cs typeface="+mn-cs"/>
              </a:rPr>
              <a:t>undersøke</a:t>
            </a:r>
            <a:r>
              <a:rPr lang="sv-SE" sz="1200" kern="1200" baseline="0" dirty="0">
                <a:solidFill>
                  <a:schemeClr val="tx1"/>
                </a:solidFill>
                <a:effectLst/>
                <a:latin typeface="+mn-lt"/>
                <a:ea typeface="+mn-ea"/>
                <a:cs typeface="+mn-cs"/>
              </a:rPr>
              <a:t> urinen.</a:t>
            </a:r>
          </a:p>
          <a:p>
            <a:r>
              <a:rPr lang="sv-SE" sz="1200" kern="1200" baseline="0" dirty="0" err="1">
                <a:solidFill>
                  <a:schemeClr val="tx1"/>
                </a:solidFill>
                <a:effectLst/>
                <a:latin typeface="+mn-lt"/>
                <a:ea typeface="+mn-ea"/>
                <a:cs typeface="+mn-cs"/>
              </a:rPr>
              <a:t>Husk</a:t>
            </a:r>
            <a:r>
              <a:rPr lang="sv-SE" sz="1200" kern="1200" baseline="0" dirty="0">
                <a:solidFill>
                  <a:schemeClr val="tx1"/>
                </a:solidFill>
                <a:effectLst/>
                <a:latin typeface="+mn-lt"/>
                <a:ea typeface="+mn-ea"/>
                <a:cs typeface="+mn-cs"/>
              </a:rPr>
              <a:t> </a:t>
            </a:r>
            <a:r>
              <a:rPr lang="sv-SE" sz="1200" kern="1200" baseline="0" dirty="0" err="1">
                <a:solidFill>
                  <a:schemeClr val="tx1"/>
                </a:solidFill>
                <a:effectLst/>
                <a:latin typeface="+mn-lt"/>
                <a:ea typeface="+mn-ea"/>
                <a:cs typeface="+mn-cs"/>
              </a:rPr>
              <a:t>også</a:t>
            </a:r>
            <a:r>
              <a:rPr lang="sv-SE" sz="1200" kern="1200" baseline="0" dirty="0">
                <a:solidFill>
                  <a:schemeClr val="tx1"/>
                </a:solidFill>
                <a:effectLst/>
                <a:latin typeface="+mn-lt"/>
                <a:ea typeface="+mn-ea"/>
                <a:cs typeface="+mn-cs"/>
              </a:rPr>
              <a:t> at </a:t>
            </a:r>
            <a:r>
              <a:rPr lang="sv-SE" sz="1200" kern="1200" baseline="0" dirty="0" err="1">
                <a:solidFill>
                  <a:schemeClr val="tx1"/>
                </a:solidFill>
                <a:effectLst/>
                <a:latin typeface="+mn-lt"/>
                <a:ea typeface="+mn-ea"/>
                <a:cs typeface="+mn-cs"/>
              </a:rPr>
              <a:t>sterk</a:t>
            </a:r>
            <a:r>
              <a:rPr lang="sv-SE" sz="1200" kern="1200" baseline="0" dirty="0">
                <a:solidFill>
                  <a:schemeClr val="tx1"/>
                </a:solidFill>
                <a:effectLst/>
                <a:latin typeface="+mn-lt"/>
                <a:ea typeface="+mn-ea"/>
                <a:cs typeface="+mn-cs"/>
              </a:rPr>
              <a:t> urinlukt </a:t>
            </a:r>
            <a:r>
              <a:rPr lang="sv-SE" sz="1200" kern="1200" baseline="0" dirty="0" err="1">
                <a:solidFill>
                  <a:schemeClr val="tx1"/>
                </a:solidFill>
                <a:effectLst/>
                <a:latin typeface="+mn-lt"/>
                <a:ea typeface="+mn-ea"/>
                <a:cs typeface="+mn-cs"/>
              </a:rPr>
              <a:t>ikke</a:t>
            </a:r>
            <a:r>
              <a:rPr lang="sv-SE" sz="1200" kern="1200" baseline="0" dirty="0">
                <a:solidFill>
                  <a:schemeClr val="tx1"/>
                </a:solidFill>
                <a:effectLst/>
                <a:latin typeface="+mn-lt"/>
                <a:ea typeface="+mn-ea"/>
                <a:cs typeface="+mn-cs"/>
              </a:rPr>
              <a:t> er et </a:t>
            </a:r>
            <a:r>
              <a:rPr lang="sv-SE" sz="1200" kern="1200" baseline="0" dirty="0" err="1">
                <a:solidFill>
                  <a:schemeClr val="tx1"/>
                </a:solidFill>
                <a:effectLst/>
                <a:latin typeface="+mn-lt"/>
                <a:ea typeface="+mn-ea"/>
                <a:cs typeface="+mn-cs"/>
              </a:rPr>
              <a:t>tegn</a:t>
            </a:r>
            <a:r>
              <a:rPr lang="sv-SE" sz="1200" kern="1200" baseline="0" dirty="0">
                <a:solidFill>
                  <a:schemeClr val="tx1"/>
                </a:solidFill>
                <a:effectLst/>
                <a:latin typeface="+mn-lt"/>
                <a:ea typeface="+mn-ea"/>
                <a:cs typeface="+mn-cs"/>
              </a:rPr>
              <a:t> på </a:t>
            </a:r>
            <a:r>
              <a:rPr lang="sv-SE" sz="1200" kern="1200" baseline="0" dirty="0" err="1">
                <a:solidFill>
                  <a:schemeClr val="tx1"/>
                </a:solidFill>
                <a:effectLst/>
                <a:latin typeface="+mn-lt"/>
                <a:ea typeface="+mn-ea"/>
                <a:cs typeface="+mn-cs"/>
              </a:rPr>
              <a:t>urinveisinfeksjon</a:t>
            </a:r>
            <a:r>
              <a:rPr lang="sv-SE" sz="1200" kern="1200" baseline="0" dirty="0">
                <a:solidFill>
                  <a:schemeClr val="tx1"/>
                </a:solidFill>
                <a:effectLst/>
                <a:latin typeface="+mn-lt"/>
                <a:ea typeface="+mn-ea"/>
                <a:cs typeface="+mn-cs"/>
              </a:rPr>
              <a:t>!</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2E060D78-0732-444B-B0D5-1543BC9666EF}" type="slidenum">
              <a:rPr lang="sv-SE" smtClean="0"/>
              <a:t>8</a:t>
            </a:fld>
            <a:endParaRPr lang="sv-SE"/>
          </a:p>
        </p:txBody>
      </p:sp>
    </p:spTree>
    <p:extLst>
      <p:ext uri="{BB962C8B-B14F-4D97-AF65-F5344CB8AC3E}">
        <p14:creationId xmlns:p14="http://schemas.microsoft.com/office/powerpoint/2010/main" val="3189273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b="1" dirty="0"/>
              <a:t>KAN FJERNES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457200" rtl="0" eaLnBrk="1" fontAlgn="auto" latinLnBrk="0" hangingPunct="1">
              <a:lnSpc>
                <a:spcPct val="100000"/>
              </a:lnSpc>
              <a:spcBef>
                <a:spcPts val="0"/>
              </a:spcBef>
              <a:spcAft>
                <a:spcPts val="0"/>
              </a:spcAft>
              <a:buClrTx/>
              <a:buSzTx/>
              <a:buFontTx/>
              <a:buNone/>
              <a:tabLst/>
              <a:defRPr/>
            </a:pPr>
            <a:r>
              <a:rPr lang="nb-NO" dirty="0"/>
              <a:t>Eksempel på først side av et lommekort  for</a:t>
            </a:r>
            <a:r>
              <a:rPr lang="nb-NO" baseline="0" dirty="0"/>
              <a:t> håndtering av UVI hos eldre - </a:t>
            </a:r>
            <a:endParaRPr lang="nb-NO"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457200" rtl="0" eaLnBrk="1" fontAlgn="auto" latinLnBrk="0" hangingPunct="1">
              <a:lnSpc>
                <a:spcPct val="100000"/>
              </a:lnSpc>
              <a:spcBef>
                <a:spcPts val="0"/>
              </a:spcBef>
              <a:spcAft>
                <a:spcPts val="0"/>
              </a:spcAft>
              <a:buClrTx/>
              <a:buSzTx/>
              <a:buFontTx/>
              <a:buNone/>
              <a:tabLst/>
              <a:defRPr/>
            </a:pPr>
            <a:r>
              <a:rPr lang="nb-NO" b="1" dirty="0"/>
              <a:t>Algoritme:</a:t>
            </a:r>
            <a:endParaRPr lang="en-US" b="1" dirty="0"/>
          </a:p>
          <a:p>
            <a:endParaRPr lang="nb-NO" altLang="nb-NO" dirty="0"/>
          </a:p>
          <a:p>
            <a:pPr marL="171450" indent="-171450">
              <a:buFont typeface="Arial" panose="020B0604020202020204" pitchFamily="34" charset="0"/>
              <a:buChar char="•"/>
            </a:pPr>
            <a:r>
              <a:rPr lang="nb-NO" altLang="nb-NO" dirty="0"/>
              <a:t>Aktiv </a:t>
            </a:r>
            <a:r>
              <a:rPr lang="nb-NO" altLang="nb-NO" dirty="0" err="1"/>
              <a:t>monitorering</a:t>
            </a:r>
            <a:endParaRPr lang="nb-NO" altLang="nb-NO" dirty="0"/>
          </a:p>
          <a:p>
            <a:pPr lvl="1"/>
            <a:r>
              <a:rPr lang="nb-NO" altLang="nb-NO" dirty="0"/>
              <a:t>Vitale </a:t>
            </a:r>
            <a:r>
              <a:rPr lang="nb-NO" altLang="nb-NO" dirty="0" err="1"/>
              <a:t>parametre</a:t>
            </a:r>
            <a:r>
              <a:rPr lang="nb-NO" altLang="nb-NO" dirty="0"/>
              <a:t>!</a:t>
            </a:r>
          </a:p>
          <a:p>
            <a:pPr marL="171450" indent="-171450">
              <a:buFont typeface="Arial" panose="020B0604020202020204" pitchFamily="34" charset="0"/>
              <a:buChar char="•"/>
            </a:pPr>
            <a:r>
              <a:rPr lang="nb-NO" altLang="nb-NO" dirty="0"/>
              <a:t>Spesifikke symptomer</a:t>
            </a:r>
          </a:p>
          <a:p>
            <a:endParaRPr lang="nb-NO" altLang="nb-NO" dirty="0"/>
          </a:p>
          <a:p>
            <a:r>
              <a:rPr lang="nb-NO" altLang="nb-NO" sz="2000" dirty="0"/>
              <a:t>Lommekort i sin helhet finnes på https://asp.antibiotika.no/ - og kan </a:t>
            </a:r>
            <a:r>
              <a:rPr lang="nb-NO" altLang="nb-NO" sz="2000" dirty="0" err="1"/>
              <a:t>printes</a:t>
            </a:r>
            <a:r>
              <a:rPr lang="nb-NO" altLang="nb-NO" sz="2000" dirty="0"/>
              <a:t> ut/ bestilles fra ASP</a:t>
            </a:r>
          </a:p>
          <a:p>
            <a:endParaRPr lang="nb-NO" dirty="0"/>
          </a:p>
          <a:p>
            <a:endParaRPr lang="nb-NO" dirty="0"/>
          </a:p>
        </p:txBody>
      </p:sp>
      <p:sp>
        <p:nvSpPr>
          <p:cNvPr id="4" name="Plassholder for lysbildenummer 3"/>
          <p:cNvSpPr>
            <a:spLocks noGrp="1"/>
          </p:cNvSpPr>
          <p:nvPr>
            <p:ph type="sldNum" sz="quarter" idx="10"/>
          </p:nvPr>
        </p:nvSpPr>
        <p:spPr/>
        <p:txBody>
          <a:bodyPr/>
          <a:lstStyle/>
          <a:p>
            <a:fld id="{57D46B6D-5B73-7A4C-984B-75E154DA9EA3}" type="slidenum">
              <a:rPr lang="nb-NO" smtClean="0"/>
              <a:t>9</a:t>
            </a:fld>
            <a:endParaRPr lang="nb-NO" dirty="0"/>
          </a:p>
        </p:txBody>
      </p:sp>
    </p:spTree>
    <p:extLst>
      <p:ext uri="{BB962C8B-B14F-4D97-AF65-F5344CB8AC3E}">
        <p14:creationId xmlns:p14="http://schemas.microsoft.com/office/powerpoint/2010/main" val="15850809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1330935"/>
            <a:ext cx="7772400" cy="1364830"/>
          </a:xfrm>
        </p:spPr>
        <p:txBody>
          <a:bodyPr bIns="0" anchor="b" anchorCtr="0">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1371600" y="2719651"/>
            <a:ext cx="6400800" cy="1351443"/>
          </a:xfrm>
        </p:spPr>
        <p:txBody>
          <a:bodyPr/>
          <a:lstStyle>
            <a:lvl1pPr marL="0" indent="0" algn="ctr">
              <a:buNone/>
              <a:defRPr cap="all">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35" name="Footer Placeholder 34"/>
          <p:cNvSpPr>
            <a:spLocks noGrp="1"/>
          </p:cNvSpPr>
          <p:nvPr>
            <p:ph type="ftr" sz="quarter" idx="11"/>
          </p:nvPr>
        </p:nvSpPr>
        <p:spPr/>
        <p:txBody>
          <a:bodyPr/>
          <a:lstStyle/>
          <a:p>
            <a:pPr algn="l"/>
            <a:r>
              <a:rPr lang="en-US" sz="2400"/>
              <a:t>ASP</a:t>
            </a:r>
            <a:endParaRPr lang="en-US" sz="2400" dirty="0"/>
          </a:p>
        </p:txBody>
      </p:sp>
      <p:sp>
        <p:nvSpPr>
          <p:cNvPr id="36" name="Slide Number Placeholder 35"/>
          <p:cNvSpPr>
            <a:spLocks noGrp="1"/>
          </p:cNvSpPr>
          <p:nvPr>
            <p:ph type="sldNum" sz="quarter" idx="12"/>
          </p:nvPr>
        </p:nvSpPr>
        <p:spPr/>
        <p:txBody>
          <a:bodyPr/>
          <a:lstStyle/>
          <a:p>
            <a:fld id="{5D310BF4-4FB1-EF42-A6F9-E197B72E94CF}" type="slidenum">
              <a:rPr lang="en-US"/>
              <a:pPr/>
              <a:t>‹#›</a:t>
            </a:fld>
            <a:endParaRPr lang="en-US" dirty="0"/>
          </a:p>
        </p:txBody>
      </p:sp>
      <p:sp>
        <p:nvSpPr>
          <p:cNvPr id="34" name="Date Placeholder 33"/>
          <p:cNvSpPr>
            <a:spLocks noGrp="1"/>
          </p:cNvSpPr>
          <p:nvPr>
            <p:ph type="dt" sz="half" idx="10"/>
          </p:nvPr>
        </p:nvSpPr>
        <p:spPr/>
        <p:txBody>
          <a:bodyPr/>
          <a:lstStyle/>
          <a:p>
            <a:fld id="{5A7FF56A-F229-4F57-8D8E-79F8DCC4092B}" type="datetime1">
              <a:rPr lang="en-US" smtClean="0"/>
              <a:t>2/27/2025</a:t>
            </a:fld>
            <a:endParaRPr lang="en-US" dirty="0"/>
          </a:p>
        </p:txBody>
      </p:sp>
      <p:pic>
        <p:nvPicPr>
          <p:cNvPr id="10" name="Picture 9" descr="logo asp rgb_01u.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63187" y="4097567"/>
            <a:ext cx="4278742" cy="2234638"/>
          </a:xfrm>
          <a:prstGeom prst="rect">
            <a:avLst/>
          </a:prstGeom>
        </p:spPr>
      </p:pic>
    </p:spTree>
    <p:extLst>
      <p:ext uri="{BB962C8B-B14F-4D97-AF65-F5344CB8AC3E}">
        <p14:creationId xmlns:p14="http://schemas.microsoft.com/office/powerpoint/2010/main" val="2243282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Rectangle 4"/>
          <p:cNvSpPr/>
          <p:nvPr userDrawn="1"/>
        </p:nvSpPr>
        <p:spPr>
          <a:xfrm>
            <a:off x="5010173" y="1"/>
            <a:ext cx="413382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Footer Placeholder 17"/>
          <p:cNvSpPr>
            <a:spLocks noGrp="1"/>
          </p:cNvSpPr>
          <p:nvPr>
            <p:ph type="ftr" sz="quarter" idx="11"/>
          </p:nvPr>
        </p:nvSpPr>
        <p:spPr/>
        <p:txBody>
          <a:bodyPr/>
          <a:lstStyle/>
          <a:p>
            <a:pPr algn="l"/>
            <a:r>
              <a:rPr lang="en-US" sz="2400"/>
              <a:t>ASP</a:t>
            </a:r>
            <a:endParaRPr lang="en-US" sz="2400" dirty="0"/>
          </a:p>
        </p:txBody>
      </p:sp>
      <p:sp>
        <p:nvSpPr>
          <p:cNvPr id="19" name="Slide Number Placeholder 18"/>
          <p:cNvSpPr>
            <a:spLocks noGrp="1"/>
          </p:cNvSpPr>
          <p:nvPr>
            <p:ph type="sldNum" sz="quarter" idx="12"/>
          </p:nvPr>
        </p:nvSpPr>
        <p:spPr/>
        <p:txBody>
          <a:bodyPr/>
          <a:lstStyle/>
          <a:p>
            <a:fld id="{5D310BF4-4FB1-EF42-A6F9-E197B72E94CF}" type="slidenum">
              <a:rPr lang="en-US"/>
              <a:pPr/>
              <a:t>‹#›</a:t>
            </a:fld>
            <a:endParaRPr lang="en-US" dirty="0"/>
          </a:p>
        </p:txBody>
      </p:sp>
      <p:sp>
        <p:nvSpPr>
          <p:cNvPr id="17" name="Date Placeholder 16"/>
          <p:cNvSpPr>
            <a:spLocks noGrp="1"/>
          </p:cNvSpPr>
          <p:nvPr>
            <p:ph type="dt" sz="half" idx="10"/>
          </p:nvPr>
        </p:nvSpPr>
        <p:spPr/>
        <p:txBody>
          <a:bodyPr/>
          <a:lstStyle/>
          <a:p>
            <a:fld id="{6765C825-04C1-4977-9788-A15602C15C92}" type="datetime1">
              <a:rPr lang="en-US" smtClean="0"/>
              <a:t>2/27/2025</a:t>
            </a:fld>
            <a:endParaRPr lang="en-US" dirty="0"/>
          </a:p>
        </p:txBody>
      </p:sp>
    </p:spTree>
    <p:extLst>
      <p:ext uri="{BB962C8B-B14F-4D97-AF65-F5344CB8AC3E}">
        <p14:creationId xmlns:p14="http://schemas.microsoft.com/office/powerpoint/2010/main" val="2261969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userDrawn="1"/>
        </p:nvSpPr>
        <p:spPr>
          <a:xfrm>
            <a:off x="5010173" y="1"/>
            <a:ext cx="413382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965580"/>
            <a:ext cx="3008313" cy="748104"/>
          </a:xfrm>
        </p:spPr>
        <p:txBody>
          <a:bodyPr anchor="b">
            <a:normAutofit/>
          </a:bodyPr>
          <a:lstStyle>
            <a:lvl1pPr algn="l">
              <a:defRPr sz="1800" b="1"/>
            </a:lvl1pPr>
          </a:lstStyle>
          <a:p>
            <a:r>
              <a:rPr lang="en-US"/>
              <a:t>Click to edit Master title style</a:t>
            </a:r>
          </a:p>
        </p:txBody>
      </p:sp>
      <p:sp>
        <p:nvSpPr>
          <p:cNvPr id="3" name="Content Placeholder 2"/>
          <p:cNvSpPr>
            <a:spLocks noGrp="1"/>
          </p:cNvSpPr>
          <p:nvPr>
            <p:ph idx="1"/>
          </p:nvPr>
        </p:nvSpPr>
        <p:spPr>
          <a:xfrm>
            <a:off x="3575050" y="1200449"/>
            <a:ext cx="5111750" cy="468871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861565"/>
            <a:ext cx="3008313" cy="402759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Footer Placeholder 21"/>
          <p:cNvSpPr>
            <a:spLocks noGrp="1"/>
          </p:cNvSpPr>
          <p:nvPr>
            <p:ph type="ftr" sz="quarter" idx="11"/>
          </p:nvPr>
        </p:nvSpPr>
        <p:spPr/>
        <p:txBody>
          <a:bodyPr/>
          <a:lstStyle/>
          <a:p>
            <a:pPr algn="l"/>
            <a:r>
              <a:rPr lang="en-US" sz="2400"/>
              <a:t>ASP</a:t>
            </a:r>
            <a:endParaRPr lang="en-US" sz="2400" dirty="0"/>
          </a:p>
        </p:txBody>
      </p:sp>
      <p:sp>
        <p:nvSpPr>
          <p:cNvPr id="23" name="Slide Number Placeholder 22"/>
          <p:cNvSpPr>
            <a:spLocks noGrp="1"/>
          </p:cNvSpPr>
          <p:nvPr>
            <p:ph type="sldNum" sz="quarter" idx="12"/>
          </p:nvPr>
        </p:nvSpPr>
        <p:spPr/>
        <p:txBody>
          <a:bodyPr/>
          <a:lstStyle/>
          <a:p>
            <a:fld id="{5D310BF4-4FB1-EF42-A6F9-E197B72E94CF}" type="slidenum">
              <a:rPr lang="en-US"/>
              <a:pPr/>
              <a:t>‹#›</a:t>
            </a:fld>
            <a:endParaRPr lang="en-US" dirty="0"/>
          </a:p>
        </p:txBody>
      </p:sp>
      <p:sp>
        <p:nvSpPr>
          <p:cNvPr id="21" name="Date Placeholder 20"/>
          <p:cNvSpPr>
            <a:spLocks noGrp="1"/>
          </p:cNvSpPr>
          <p:nvPr>
            <p:ph type="dt" sz="half" idx="10"/>
          </p:nvPr>
        </p:nvSpPr>
        <p:spPr/>
        <p:txBody>
          <a:bodyPr/>
          <a:lstStyle/>
          <a:p>
            <a:fld id="{DECA9E87-082E-408B-B312-5FAAFF86E896}" type="datetime1">
              <a:rPr lang="en-US" smtClean="0"/>
              <a:t>2/27/2025</a:t>
            </a:fld>
            <a:endParaRPr lang="en-US" dirty="0"/>
          </a:p>
        </p:txBody>
      </p:sp>
    </p:spTree>
    <p:extLst>
      <p:ext uri="{BB962C8B-B14F-4D97-AF65-F5344CB8AC3E}">
        <p14:creationId xmlns:p14="http://schemas.microsoft.com/office/powerpoint/2010/main" val="243063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5218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1" name="Footer Placeholder 20"/>
          <p:cNvSpPr>
            <a:spLocks noGrp="1"/>
          </p:cNvSpPr>
          <p:nvPr>
            <p:ph type="ftr" sz="quarter" idx="11"/>
          </p:nvPr>
        </p:nvSpPr>
        <p:spPr/>
        <p:txBody>
          <a:bodyPr/>
          <a:lstStyle/>
          <a:p>
            <a:pPr algn="l"/>
            <a:r>
              <a:rPr lang="en-US" sz="2400"/>
              <a:t>ASP</a:t>
            </a:r>
            <a:endParaRPr lang="en-US" sz="2400" dirty="0"/>
          </a:p>
        </p:txBody>
      </p:sp>
      <p:sp>
        <p:nvSpPr>
          <p:cNvPr id="22" name="Slide Number Placeholder 21"/>
          <p:cNvSpPr>
            <a:spLocks noGrp="1"/>
          </p:cNvSpPr>
          <p:nvPr>
            <p:ph type="sldNum" sz="quarter" idx="12"/>
          </p:nvPr>
        </p:nvSpPr>
        <p:spPr/>
        <p:txBody>
          <a:bodyPr/>
          <a:lstStyle/>
          <a:p>
            <a:fld id="{5D310BF4-4FB1-EF42-A6F9-E197B72E94CF}" type="slidenum">
              <a:rPr lang="en-US"/>
              <a:pPr/>
              <a:t>‹#›</a:t>
            </a:fld>
            <a:endParaRPr lang="en-US" dirty="0"/>
          </a:p>
        </p:txBody>
      </p:sp>
      <p:sp>
        <p:nvSpPr>
          <p:cNvPr id="20" name="Date Placeholder 19"/>
          <p:cNvSpPr>
            <a:spLocks noGrp="1"/>
          </p:cNvSpPr>
          <p:nvPr>
            <p:ph type="dt" sz="half" idx="10"/>
          </p:nvPr>
        </p:nvSpPr>
        <p:spPr/>
        <p:txBody>
          <a:bodyPr/>
          <a:lstStyle/>
          <a:p>
            <a:fld id="{ABC4C740-A661-48ED-A3DF-71ACE7F00790}" type="datetime1">
              <a:rPr lang="en-US" smtClean="0"/>
              <a:t>2/27/2025</a:t>
            </a:fld>
            <a:endParaRPr lang="en-US" dirty="0"/>
          </a:p>
        </p:txBody>
      </p:sp>
    </p:spTree>
    <p:extLst>
      <p:ext uri="{BB962C8B-B14F-4D97-AF65-F5344CB8AC3E}">
        <p14:creationId xmlns:p14="http://schemas.microsoft.com/office/powerpoint/2010/main" val="732944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p>
            <a:pPr algn="l"/>
            <a:r>
              <a:rPr lang="en-US" sz="2400"/>
              <a:t>ASP</a:t>
            </a:r>
            <a:endParaRPr lang="en-US" sz="2400" dirty="0"/>
          </a:p>
        </p:txBody>
      </p:sp>
      <p:sp>
        <p:nvSpPr>
          <p:cNvPr id="5" name="Date Placeholder 4"/>
          <p:cNvSpPr>
            <a:spLocks noGrp="1"/>
          </p:cNvSpPr>
          <p:nvPr>
            <p:ph type="dt" sz="half" idx="11"/>
          </p:nvPr>
        </p:nvSpPr>
        <p:spPr/>
        <p:txBody>
          <a:bodyPr/>
          <a:lstStyle/>
          <a:p>
            <a:fld id="{D7424F64-F078-4248-80B0-7F50E81FB0A3}" type="datetime1">
              <a:rPr lang="en-US" smtClean="0"/>
              <a:t>2/27/2025</a:t>
            </a:fld>
            <a:endParaRPr lang="en-US" dirty="0"/>
          </a:p>
        </p:txBody>
      </p:sp>
      <p:sp>
        <p:nvSpPr>
          <p:cNvPr id="6" name="Slide Number Placeholder 5"/>
          <p:cNvSpPr>
            <a:spLocks noGrp="1"/>
          </p:cNvSpPr>
          <p:nvPr>
            <p:ph type="sldNum" sz="quarter" idx="12"/>
          </p:nvPr>
        </p:nvSpPr>
        <p:spPr/>
        <p:txBody>
          <a:bodyPr/>
          <a:lstStyle/>
          <a:p>
            <a:fld id="{5D310BF4-4FB1-EF42-A6F9-E197B72E94CF}" type="slidenum">
              <a:rPr lang="en-US" smtClean="0"/>
              <a:pPr/>
              <a:t>‹#›</a:t>
            </a:fld>
            <a:endParaRPr lang="en-US" dirty="0"/>
          </a:p>
        </p:txBody>
      </p:sp>
    </p:spTree>
    <p:extLst>
      <p:ext uri="{BB962C8B-B14F-4D97-AF65-F5344CB8AC3E}">
        <p14:creationId xmlns:p14="http://schemas.microsoft.com/office/powerpoint/2010/main" val="1278778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1330935"/>
            <a:ext cx="7772400" cy="1364830"/>
          </a:xfrm>
        </p:spPr>
        <p:txBody>
          <a:bodyPr bIns="0" anchor="b" anchorCtr="0">
            <a:normAutofit/>
          </a:bodyPr>
          <a:lstStyle>
            <a:lvl1pPr algn="ctr">
              <a:defRPr sz="4800"/>
            </a:lvl1pPr>
          </a:lstStyle>
          <a:p>
            <a:r>
              <a:rPr lang="nb-NO"/>
              <a:t>Click to edit Master title style</a:t>
            </a:r>
            <a:endParaRPr lang="en-US"/>
          </a:p>
        </p:txBody>
      </p:sp>
      <p:sp>
        <p:nvSpPr>
          <p:cNvPr id="3" name="Subtitle 2"/>
          <p:cNvSpPr>
            <a:spLocks noGrp="1"/>
          </p:cNvSpPr>
          <p:nvPr>
            <p:ph type="subTitle" idx="1"/>
          </p:nvPr>
        </p:nvSpPr>
        <p:spPr>
          <a:xfrm>
            <a:off x="1371600" y="2719651"/>
            <a:ext cx="6400800" cy="1351443"/>
          </a:xfrm>
        </p:spPr>
        <p:txBody>
          <a:bodyPr/>
          <a:lstStyle>
            <a:lvl1pPr marL="0" indent="0" algn="ctr">
              <a:buNone/>
              <a:defRPr cap="all">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Click to edit Master subtitle style</a:t>
            </a:r>
            <a:endParaRPr lang="en-US"/>
          </a:p>
        </p:txBody>
      </p:sp>
      <p:sp>
        <p:nvSpPr>
          <p:cNvPr id="35" name="Footer Placeholder 34"/>
          <p:cNvSpPr>
            <a:spLocks noGrp="1"/>
          </p:cNvSpPr>
          <p:nvPr>
            <p:ph type="ftr" sz="quarter" idx="11"/>
          </p:nvPr>
        </p:nvSpPr>
        <p:spPr/>
        <p:txBody>
          <a:bodyPr/>
          <a:lstStyle/>
          <a:p>
            <a:pPr algn="l"/>
            <a:r>
              <a:rPr lang="en-US" sz="2400"/>
              <a:t>ASP</a:t>
            </a:r>
            <a:endParaRPr lang="en-US" sz="2400" dirty="0"/>
          </a:p>
        </p:txBody>
      </p:sp>
      <p:sp>
        <p:nvSpPr>
          <p:cNvPr id="36" name="Slide Number Placeholder 35"/>
          <p:cNvSpPr>
            <a:spLocks noGrp="1"/>
          </p:cNvSpPr>
          <p:nvPr>
            <p:ph type="sldNum" sz="quarter" idx="12"/>
          </p:nvPr>
        </p:nvSpPr>
        <p:spPr/>
        <p:txBody>
          <a:bodyPr/>
          <a:lstStyle/>
          <a:p>
            <a:fld id="{5D310BF4-4FB1-EF42-A6F9-E197B72E94CF}" type="slidenum">
              <a:rPr lang="en-US"/>
              <a:pPr/>
              <a:t>‹#›</a:t>
            </a:fld>
            <a:endParaRPr lang="en-US" dirty="0"/>
          </a:p>
        </p:txBody>
      </p:sp>
      <p:sp>
        <p:nvSpPr>
          <p:cNvPr id="34" name="Date Placeholder 33"/>
          <p:cNvSpPr>
            <a:spLocks noGrp="1"/>
          </p:cNvSpPr>
          <p:nvPr>
            <p:ph type="dt" sz="half" idx="10"/>
          </p:nvPr>
        </p:nvSpPr>
        <p:spPr/>
        <p:txBody>
          <a:bodyPr/>
          <a:lstStyle/>
          <a:p>
            <a:fld id="{055601EB-71F3-4E0F-87FA-33AAE54DE905}" type="datetime1">
              <a:rPr lang="en-US" smtClean="0"/>
              <a:t>2/27/2025</a:t>
            </a:fld>
            <a:endParaRPr lang="en-US" dirty="0"/>
          </a:p>
        </p:txBody>
      </p:sp>
      <p:pic>
        <p:nvPicPr>
          <p:cNvPr id="10" name="Picture 9" descr="logo asp rgb_01u.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63187" y="4097567"/>
            <a:ext cx="4278742" cy="2234638"/>
          </a:xfrm>
          <a:prstGeom prst="rect">
            <a:avLst/>
          </a:prstGeom>
        </p:spPr>
      </p:pic>
    </p:spTree>
    <p:extLst>
      <p:ext uri="{BB962C8B-B14F-4D97-AF65-F5344CB8AC3E}">
        <p14:creationId xmlns:p14="http://schemas.microsoft.com/office/powerpoint/2010/main" val="2382635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en-US"/>
          </a:p>
        </p:txBody>
      </p:sp>
      <p:sp>
        <p:nvSpPr>
          <p:cNvPr id="16" name="Content Placeholder 2"/>
          <p:cNvSpPr>
            <a:spLocks noGrp="1"/>
          </p:cNvSpPr>
          <p:nvPr>
            <p:ph idx="1"/>
          </p:nvPr>
        </p:nvSpPr>
        <p:spPr>
          <a:xfrm>
            <a:off x="535482" y="2292500"/>
            <a:ext cx="8229600" cy="3579262"/>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en-US"/>
          </a:p>
        </p:txBody>
      </p:sp>
      <p:sp>
        <p:nvSpPr>
          <p:cNvPr id="18" name="Footer Placeholder 17"/>
          <p:cNvSpPr>
            <a:spLocks noGrp="1"/>
          </p:cNvSpPr>
          <p:nvPr>
            <p:ph type="ftr" sz="quarter" idx="11"/>
          </p:nvPr>
        </p:nvSpPr>
        <p:spPr/>
        <p:txBody>
          <a:bodyPr/>
          <a:lstStyle/>
          <a:p>
            <a:pPr algn="l"/>
            <a:r>
              <a:rPr lang="en-US" sz="2400"/>
              <a:t>ASP</a:t>
            </a:r>
            <a:endParaRPr lang="en-US" sz="2400" dirty="0"/>
          </a:p>
        </p:txBody>
      </p:sp>
      <p:sp>
        <p:nvSpPr>
          <p:cNvPr id="19" name="Slide Number Placeholder 18"/>
          <p:cNvSpPr>
            <a:spLocks noGrp="1"/>
          </p:cNvSpPr>
          <p:nvPr>
            <p:ph type="sldNum" sz="quarter" idx="12"/>
          </p:nvPr>
        </p:nvSpPr>
        <p:spPr/>
        <p:txBody>
          <a:bodyPr/>
          <a:lstStyle/>
          <a:p>
            <a:fld id="{5D310BF4-4FB1-EF42-A6F9-E197B72E94CF}" type="slidenum">
              <a:rPr lang="en-US"/>
              <a:pPr/>
              <a:t>‹#›</a:t>
            </a:fld>
            <a:endParaRPr lang="en-US" dirty="0"/>
          </a:p>
        </p:txBody>
      </p:sp>
      <p:sp>
        <p:nvSpPr>
          <p:cNvPr id="17" name="Date Placeholder 16"/>
          <p:cNvSpPr>
            <a:spLocks noGrp="1"/>
          </p:cNvSpPr>
          <p:nvPr>
            <p:ph type="dt" sz="half" idx="10"/>
          </p:nvPr>
        </p:nvSpPr>
        <p:spPr/>
        <p:txBody>
          <a:bodyPr/>
          <a:lstStyle/>
          <a:p>
            <a:fld id="{DC3D628E-EFC0-444A-BC46-794209B8CA2F}" type="datetime1">
              <a:rPr lang="en-US" smtClean="0"/>
              <a:t>2/27/2025</a:t>
            </a:fld>
            <a:endParaRPr lang="en-US" dirty="0"/>
          </a:p>
        </p:txBody>
      </p:sp>
    </p:spTree>
    <p:extLst>
      <p:ext uri="{BB962C8B-B14F-4D97-AF65-F5344CB8AC3E}">
        <p14:creationId xmlns:p14="http://schemas.microsoft.com/office/powerpoint/2010/main" val="4032566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userDrawn="1"/>
        </p:nvSpPr>
        <p:spPr>
          <a:xfrm>
            <a:off x="5010173" y="1"/>
            <a:ext cx="413382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p:txBody>
          <a:bodyPr/>
          <a:lstStyle/>
          <a:p>
            <a:r>
              <a:rPr lang="nb-NO"/>
              <a:t>Click to edit Master title style</a:t>
            </a:r>
            <a:endParaRPr lang="en-US"/>
          </a:p>
        </p:txBody>
      </p:sp>
      <p:sp>
        <p:nvSpPr>
          <p:cNvPr id="3" name="Content Placeholder 2"/>
          <p:cNvSpPr>
            <a:spLocks noGrp="1"/>
          </p:cNvSpPr>
          <p:nvPr>
            <p:ph idx="1"/>
          </p:nvPr>
        </p:nvSpPr>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en-US"/>
          </a:p>
        </p:txBody>
      </p:sp>
      <p:sp>
        <p:nvSpPr>
          <p:cNvPr id="21" name="Footer Placeholder 20"/>
          <p:cNvSpPr>
            <a:spLocks noGrp="1"/>
          </p:cNvSpPr>
          <p:nvPr>
            <p:ph type="ftr" sz="quarter" idx="11"/>
          </p:nvPr>
        </p:nvSpPr>
        <p:spPr/>
        <p:txBody>
          <a:bodyPr/>
          <a:lstStyle/>
          <a:p>
            <a:pPr algn="l"/>
            <a:r>
              <a:rPr lang="en-US" sz="2400"/>
              <a:t>ASP</a:t>
            </a:r>
            <a:endParaRPr lang="en-US" sz="2400" dirty="0"/>
          </a:p>
        </p:txBody>
      </p:sp>
      <p:sp>
        <p:nvSpPr>
          <p:cNvPr id="22" name="Slide Number Placeholder 21"/>
          <p:cNvSpPr>
            <a:spLocks noGrp="1"/>
          </p:cNvSpPr>
          <p:nvPr>
            <p:ph type="sldNum" sz="quarter" idx="12"/>
          </p:nvPr>
        </p:nvSpPr>
        <p:spPr/>
        <p:txBody>
          <a:bodyPr/>
          <a:lstStyle/>
          <a:p>
            <a:fld id="{5D310BF4-4FB1-EF42-A6F9-E197B72E94CF}" type="slidenum">
              <a:rPr lang="en-US"/>
              <a:pPr/>
              <a:t>‹#›</a:t>
            </a:fld>
            <a:endParaRPr lang="en-US" dirty="0"/>
          </a:p>
        </p:txBody>
      </p:sp>
      <p:sp>
        <p:nvSpPr>
          <p:cNvPr id="20" name="Date Placeholder 19"/>
          <p:cNvSpPr>
            <a:spLocks noGrp="1"/>
          </p:cNvSpPr>
          <p:nvPr>
            <p:ph type="dt" sz="half" idx="10"/>
          </p:nvPr>
        </p:nvSpPr>
        <p:spPr/>
        <p:txBody>
          <a:bodyPr/>
          <a:lstStyle/>
          <a:p>
            <a:fld id="{18087DB6-4DA3-4A7B-872E-933AA0BF0B8D}" type="datetime1">
              <a:rPr lang="en-US" smtClean="0"/>
              <a:t>2/27/2025</a:t>
            </a:fld>
            <a:endParaRPr lang="en-US" dirty="0"/>
          </a:p>
        </p:txBody>
      </p:sp>
    </p:spTree>
    <p:extLst>
      <p:ext uri="{BB962C8B-B14F-4D97-AF65-F5344CB8AC3E}">
        <p14:creationId xmlns:p14="http://schemas.microsoft.com/office/powerpoint/2010/main" val="3623892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b-NO"/>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Click to edit Master text styles</a:t>
            </a:r>
          </a:p>
        </p:txBody>
      </p:sp>
      <p:sp>
        <p:nvSpPr>
          <p:cNvPr id="20" name="Footer Placeholder 19"/>
          <p:cNvSpPr>
            <a:spLocks noGrp="1"/>
          </p:cNvSpPr>
          <p:nvPr>
            <p:ph type="ftr" sz="quarter" idx="11"/>
          </p:nvPr>
        </p:nvSpPr>
        <p:spPr/>
        <p:txBody>
          <a:bodyPr/>
          <a:lstStyle/>
          <a:p>
            <a:pPr algn="l"/>
            <a:r>
              <a:rPr lang="en-US" sz="2400"/>
              <a:t>ASP</a:t>
            </a:r>
            <a:endParaRPr lang="en-US" sz="2400" dirty="0"/>
          </a:p>
        </p:txBody>
      </p:sp>
      <p:sp>
        <p:nvSpPr>
          <p:cNvPr id="21" name="Slide Number Placeholder 20"/>
          <p:cNvSpPr>
            <a:spLocks noGrp="1"/>
          </p:cNvSpPr>
          <p:nvPr>
            <p:ph type="sldNum" sz="quarter" idx="12"/>
          </p:nvPr>
        </p:nvSpPr>
        <p:spPr/>
        <p:txBody>
          <a:bodyPr/>
          <a:lstStyle/>
          <a:p>
            <a:fld id="{5D310BF4-4FB1-EF42-A6F9-E197B72E94CF}" type="slidenum">
              <a:rPr lang="en-US"/>
              <a:pPr/>
              <a:t>‹#›</a:t>
            </a:fld>
            <a:endParaRPr lang="en-US" dirty="0"/>
          </a:p>
        </p:txBody>
      </p:sp>
      <p:sp>
        <p:nvSpPr>
          <p:cNvPr id="19" name="Date Placeholder 18"/>
          <p:cNvSpPr>
            <a:spLocks noGrp="1"/>
          </p:cNvSpPr>
          <p:nvPr>
            <p:ph type="dt" sz="half" idx="10"/>
          </p:nvPr>
        </p:nvSpPr>
        <p:spPr/>
        <p:txBody>
          <a:bodyPr/>
          <a:lstStyle/>
          <a:p>
            <a:fld id="{6BC219EC-E888-4B8C-B0A1-D03E71B312A0}" type="datetime1">
              <a:rPr lang="en-US" smtClean="0"/>
              <a:t>2/27/2025</a:t>
            </a:fld>
            <a:endParaRPr lang="en-US" dirty="0"/>
          </a:p>
        </p:txBody>
      </p:sp>
    </p:spTree>
    <p:extLst>
      <p:ext uri="{BB962C8B-B14F-4D97-AF65-F5344CB8AC3E}">
        <p14:creationId xmlns:p14="http://schemas.microsoft.com/office/powerpoint/2010/main" val="42482129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5010173" y="1"/>
            <a:ext cx="413382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p:txBody>
          <a:bodyPr/>
          <a:lstStyle/>
          <a:p>
            <a:r>
              <a:rPr lang="nb-NO"/>
              <a:t>Click to edit Master title style</a:t>
            </a:r>
            <a:endParaRPr lang="en-US"/>
          </a:p>
        </p:txBody>
      </p:sp>
      <p:sp>
        <p:nvSpPr>
          <p:cNvPr id="3" name="Content Placeholder 2"/>
          <p:cNvSpPr>
            <a:spLocks noGrp="1"/>
          </p:cNvSpPr>
          <p:nvPr>
            <p:ph sz="half" idx="1"/>
          </p:nvPr>
        </p:nvSpPr>
        <p:spPr>
          <a:xfrm>
            <a:off x="535482" y="2292500"/>
            <a:ext cx="4038600" cy="3596659"/>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en-US"/>
          </a:p>
        </p:txBody>
      </p:sp>
      <p:sp>
        <p:nvSpPr>
          <p:cNvPr id="4" name="Content Placeholder 3"/>
          <p:cNvSpPr>
            <a:spLocks noGrp="1"/>
          </p:cNvSpPr>
          <p:nvPr>
            <p:ph sz="half" idx="2"/>
          </p:nvPr>
        </p:nvSpPr>
        <p:spPr>
          <a:xfrm>
            <a:off x="4726482" y="2292500"/>
            <a:ext cx="4038600" cy="3596659"/>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en-US"/>
          </a:p>
        </p:txBody>
      </p:sp>
      <p:sp>
        <p:nvSpPr>
          <p:cNvPr id="22" name="Footer Placeholder 21"/>
          <p:cNvSpPr>
            <a:spLocks noGrp="1"/>
          </p:cNvSpPr>
          <p:nvPr>
            <p:ph type="ftr" sz="quarter" idx="11"/>
          </p:nvPr>
        </p:nvSpPr>
        <p:spPr/>
        <p:txBody>
          <a:bodyPr/>
          <a:lstStyle/>
          <a:p>
            <a:pPr algn="l"/>
            <a:r>
              <a:rPr lang="en-US" sz="2400"/>
              <a:t>ASP</a:t>
            </a:r>
            <a:endParaRPr lang="en-US" sz="2400" dirty="0"/>
          </a:p>
        </p:txBody>
      </p:sp>
      <p:sp>
        <p:nvSpPr>
          <p:cNvPr id="23" name="Slide Number Placeholder 22"/>
          <p:cNvSpPr>
            <a:spLocks noGrp="1"/>
          </p:cNvSpPr>
          <p:nvPr>
            <p:ph type="sldNum" sz="quarter" idx="12"/>
          </p:nvPr>
        </p:nvSpPr>
        <p:spPr/>
        <p:txBody>
          <a:bodyPr/>
          <a:lstStyle/>
          <a:p>
            <a:fld id="{5D310BF4-4FB1-EF42-A6F9-E197B72E94CF}" type="slidenum">
              <a:rPr lang="en-US"/>
              <a:pPr/>
              <a:t>‹#›</a:t>
            </a:fld>
            <a:endParaRPr lang="en-US" dirty="0"/>
          </a:p>
        </p:txBody>
      </p:sp>
      <p:sp>
        <p:nvSpPr>
          <p:cNvPr id="21" name="Date Placeholder 20"/>
          <p:cNvSpPr>
            <a:spLocks noGrp="1"/>
          </p:cNvSpPr>
          <p:nvPr>
            <p:ph type="dt" sz="half" idx="10"/>
          </p:nvPr>
        </p:nvSpPr>
        <p:spPr/>
        <p:txBody>
          <a:bodyPr/>
          <a:lstStyle/>
          <a:p>
            <a:fld id="{64B6C60F-F78D-4D41-817D-DDEE6B3D4E4F}" type="datetime1">
              <a:rPr lang="en-US" smtClean="0"/>
              <a:t>2/27/2025</a:t>
            </a:fld>
            <a:endParaRPr lang="en-US" dirty="0"/>
          </a:p>
        </p:txBody>
      </p:sp>
    </p:spTree>
    <p:extLst>
      <p:ext uri="{BB962C8B-B14F-4D97-AF65-F5344CB8AC3E}">
        <p14:creationId xmlns:p14="http://schemas.microsoft.com/office/powerpoint/2010/main" val="16618154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5010173" y="1"/>
            <a:ext cx="413382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1179150" y="137274"/>
            <a:ext cx="7507650" cy="1143000"/>
          </a:xfrm>
        </p:spPr>
        <p:txBody>
          <a:bodyPr/>
          <a:lstStyle>
            <a:lvl1pPr>
              <a:defRPr/>
            </a:lvl1pPr>
          </a:lstStyle>
          <a:p>
            <a:r>
              <a:rPr lang="nb-NO"/>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Click to edit Master text styles</a:t>
            </a:r>
          </a:p>
        </p:txBody>
      </p:sp>
      <p:sp>
        <p:nvSpPr>
          <p:cNvPr id="4" name="Content Placeholder 3"/>
          <p:cNvSpPr>
            <a:spLocks noGrp="1"/>
          </p:cNvSpPr>
          <p:nvPr>
            <p:ph sz="half" idx="2"/>
          </p:nvPr>
        </p:nvSpPr>
        <p:spPr>
          <a:xfrm>
            <a:off x="457200" y="2174875"/>
            <a:ext cx="4040188" cy="3714284"/>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Click to edit Master text styles</a:t>
            </a:r>
          </a:p>
        </p:txBody>
      </p:sp>
      <p:sp>
        <p:nvSpPr>
          <p:cNvPr id="6" name="Content Placeholder 5"/>
          <p:cNvSpPr>
            <a:spLocks noGrp="1"/>
          </p:cNvSpPr>
          <p:nvPr>
            <p:ph sz="quarter" idx="4"/>
          </p:nvPr>
        </p:nvSpPr>
        <p:spPr>
          <a:xfrm>
            <a:off x="4645025" y="2174875"/>
            <a:ext cx="4041775" cy="3714284"/>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en-US"/>
          </a:p>
        </p:txBody>
      </p:sp>
      <p:sp>
        <p:nvSpPr>
          <p:cNvPr id="24" name="Footer Placeholder 23"/>
          <p:cNvSpPr>
            <a:spLocks noGrp="1"/>
          </p:cNvSpPr>
          <p:nvPr>
            <p:ph type="ftr" sz="quarter" idx="11"/>
          </p:nvPr>
        </p:nvSpPr>
        <p:spPr/>
        <p:txBody>
          <a:bodyPr/>
          <a:lstStyle/>
          <a:p>
            <a:pPr algn="l"/>
            <a:r>
              <a:rPr lang="en-US" sz="2400"/>
              <a:t>ASP</a:t>
            </a:r>
            <a:endParaRPr lang="en-US" sz="2400" dirty="0"/>
          </a:p>
        </p:txBody>
      </p:sp>
      <p:sp>
        <p:nvSpPr>
          <p:cNvPr id="25" name="Slide Number Placeholder 24"/>
          <p:cNvSpPr>
            <a:spLocks noGrp="1"/>
          </p:cNvSpPr>
          <p:nvPr>
            <p:ph type="sldNum" sz="quarter" idx="12"/>
          </p:nvPr>
        </p:nvSpPr>
        <p:spPr/>
        <p:txBody>
          <a:bodyPr/>
          <a:lstStyle/>
          <a:p>
            <a:fld id="{5D310BF4-4FB1-EF42-A6F9-E197B72E94CF}" type="slidenum">
              <a:rPr lang="en-US"/>
              <a:pPr/>
              <a:t>‹#›</a:t>
            </a:fld>
            <a:endParaRPr lang="en-US" dirty="0"/>
          </a:p>
        </p:txBody>
      </p:sp>
      <p:sp>
        <p:nvSpPr>
          <p:cNvPr id="23" name="Date Placeholder 22"/>
          <p:cNvSpPr>
            <a:spLocks noGrp="1"/>
          </p:cNvSpPr>
          <p:nvPr>
            <p:ph type="dt" sz="half" idx="10"/>
          </p:nvPr>
        </p:nvSpPr>
        <p:spPr/>
        <p:txBody>
          <a:bodyPr/>
          <a:lstStyle/>
          <a:p>
            <a:fld id="{A8A53AD6-FAC2-450C-9BFF-976F0727E342}" type="datetime1">
              <a:rPr lang="en-US" smtClean="0"/>
              <a:t>2/27/2025</a:t>
            </a:fld>
            <a:endParaRPr lang="en-US" dirty="0"/>
          </a:p>
        </p:txBody>
      </p:sp>
    </p:spTree>
    <p:extLst>
      <p:ext uri="{BB962C8B-B14F-4D97-AF65-F5344CB8AC3E}">
        <p14:creationId xmlns:p14="http://schemas.microsoft.com/office/powerpoint/2010/main" val="590224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6" name="Content Placeholder 2"/>
          <p:cNvSpPr>
            <a:spLocks noGrp="1"/>
          </p:cNvSpPr>
          <p:nvPr>
            <p:ph idx="1"/>
          </p:nvPr>
        </p:nvSpPr>
        <p:spPr>
          <a:xfrm>
            <a:off x="535482" y="2292500"/>
            <a:ext cx="8229600" cy="3579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Footer Placeholder 17"/>
          <p:cNvSpPr>
            <a:spLocks noGrp="1"/>
          </p:cNvSpPr>
          <p:nvPr>
            <p:ph type="ftr" sz="quarter" idx="11"/>
          </p:nvPr>
        </p:nvSpPr>
        <p:spPr/>
        <p:txBody>
          <a:bodyPr/>
          <a:lstStyle/>
          <a:p>
            <a:pPr algn="l"/>
            <a:r>
              <a:rPr lang="en-US" sz="2400"/>
              <a:t>ASP</a:t>
            </a:r>
            <a:endParaRPr lang="en-US" sz="2400" dirty="0"/>
          </a:p>
        </p:txBody>
      </p:sp>
      <p:sp>
        <p:nvSpPr>
          <p:cNvPr id="19" name="Slide Number Placeholder 18"/>
          <p:cNvSpPr>
            <a:spLocks noGrp="1"/>
          </p:cNvSpPr>
          <p:nvPr>
            <p:ph type="sldNum" sz="quarter" idx="12"/>
          </p:nvPr>
        </p:nvSpPr>
        <p:spPr/>
        <p:txBody>
          <a:bodyPr/>
          <a:lstStyle/>
          <a:p>
            <a:fld id="{5D310BF4-4FB1-EF42-A6F9-E197B72E94CF}" type="slidenum">
              <a:rPr lang="en-US"/>
              <a:pPr/>
              <a:t>‹#›</a:t>
            </a:fld>
            <a:endParaRPr lang="en-US" dirty="0"/>
          </a:p>
        </p:txBody>
      </p:sp>
      <p:sp>
        <p:nvSpPr>
          <p:cNvPr id="17" name="Date Placeholder 16"/>
          <p:cNvSpPr>
            <a:spLocks noGrp="1"/>
          </p:cNvSpPr>
          <p:nvPr>
            <p:ph type="dt" sz="half" idx="10"/>
          </p:nvPr>
        </p:nvSpPr>
        <p:spPr/>
        <p:txBody>
          <a:bodyPr/>
          <a:lstStyle/>
          <a:p>
            <a:fld id="{6CD0D09A-6043-428D-8D27-9273FD2A7AC4}" type="datetime1">
              <a:rPr lang="en-US" smtClean="0"/>
              <a:t>2/27/2025</a:t>
            </a:fld>
            <a:endParaRPr lang="en-US" dirty="0"/>
          </a:p>
        </p:txBody>
      </p:sp>
    </p:spTree>
    <p:extLst>
      <p:ext uri="{BB962C8B-B14F-4D97-AF65-F5344CB8AC3E}">
        <p14:creationId xmlns:p14="http://schemas.microsoft.com/office/powerpoint/2010/main" val="24829075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en-US"/>
          </a:p>
        </p:txBody>
      </p:sp>
      <p:sp>
        <p:nvSpPr>
          <p:cNvPr id="19" name="Footer Placeholder 18"/>
          <p:cNvSpPr>
            <a:spLocks noGrp="1"/>
          </p:cNvSpPr>
          <p:nvPr>
            <p:ph type="ftr" sz="quarter" idx="11"/>
          </p:nvPr>
        </p:nvSpPr>
        <p:spPr/>
        <p:txBody>
          <a:bodyPr/>
          <a:lstStyle/>
          <a:p>
            <a:pPr algn="l"/>
            <a:r>
              <a:rPr lang="en-US" sz="2400"/>
              <a:t>ASP</a:t>
            </a:r>
            <a:endParaRPr lang="en-US" sz="2400" dirty="0"/>
          </a:p>
        </p:txBody>
      </p:sp>
      <p:sp>
        <p:nvSpPr>
          <p:cNvPr id="20" name="Slide Number Placeholder 19"/>
          <p:cNvSpPr>
            <a:spLocks noGrp="1"/>
          </p:cNvSpPr>
          <p:nvPr>
            <p:ph type="sldNum" sz="quarter" idx="12"/>
          </p:nvPr>
        </p:nvSpPr>
        <p:spPr/>
        <p:txBody>
          <a:bodyPr/>
          <a:lstStyle/>
          <a:p>
            <a:fld id="{5D310BF4-4FB1-EF42-A6F9-E197B72E94CF}" type="slidenum">
              <a:rPr lang="en-US"/>
              <a:pPr/>
              <a:t>‹#›</a:t>
            </a:fld>
            <a:endParaRPr lang="en-US" dirty="0"/>
          </a:p>
        </p:txBody>
      </p:sp>
      <p:sp>
        <p:nvSpPr>
          <p:cNvPr id="18" name="Date Placeholder 17"/>
          <p:cNvSpPr>
            <a:spLocks noGrp="1"/>
          </p:cNvSpPr>
          <p:nvPr>
            <p:ph type="dt" sz="half" idx="10"/>
          </p:nvPr>
        </p:nvSpPr>
        <p:spPr/>
        <p:txBody>
          <a:bodyPr/>
          <a:lstStyle/>
          <a:p>
            <a:fld id="{DEB76D76-5C99-41BA-927A-7A6AC64E99DA}" type="datetime1">
              <a:rPr lang="en-US" smtClean="0"/>
              <a:t>2/27/2025</a:t>
            </a:fld>
            <a:endParaRPr lang="en-US" dirty="0"/>
          </a:p>
        </p:txBody>
      </p:sp>
    </p:spTree>
    <p:extLst>
      <p:ext uri="{BB962C8B-B14F-4D97-AF65-F5344CB8AC3E}">
        <p14:creationId xmlns:p14="http://schemas.microsoft.com/office/powerpoint/2010/main" val="26766468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6" name="Rectangle 5"/>
          <p:cNvSpPr/>
          <p:nvPr userDrawn="1"/>
        </p:nvSpPr>
        <p:spPr>
          <a:xfrm>
            <a:off x="5010173" y="1"/>
            <a:ext cx="413382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p:txBody>
          <a:bodyPr/>
          <a:lstStyle/>
          <a:p>
            <a:r>
              <a:rPr lang="nb-NO"/>
              <a:t>Click to edit Master title style</a:t>
            </a:r>
            <a:endParaRPr lang="en-US"/>
          </a:p>
        </p:txBody>
      </p:sp>
      <p:sp>
        <p:nvSpPr>
          <p:cNvPr id="19" name="Footer Placeholder 18"/>
          <p:cNvSpPr>
            <a:spLocks noGrp="1"/>
          </p:cNvSpPr>
          <p:nvPr>
            <p:ph type="ftr" sz="quarter" idx="11"/>
          </p:nvPr>
        </p:nvSpPr>
        <p:spPr/>
        <p:txBody>
          <a:bodyPr/>
          <a:lstStyle/>
          <a:p>
            <a:pPr algn="l"/>
            <a:r>
              <a:rPr lang="en-US" sz="2400"/>
              <a:t>ASP</a:t>
            </a:r>
            <a:endParaRPr lang="en-US" sz="2400" dirty="0"/>
          </a:p>
        </p:txBody>
      </p:sp>
      <p:sp>
        <p:nvSpPr>
          <p:cNvPr id="20" name="Slide Number Placeholder 19"/>
          <p:cNvSpPr>
            <a:spLocks noGrp="1"/>
          </p:cNvSpPr>
          <p:nvPr>
            <p:ph type="sldNum" sz="quarter" idx="12"/>
          </p:nvPr>
        </p:nvSpPr>
        <p:spPr/>
        <p:txBody>
          <a:bodyPr/>
          <a:lstStyle/>
          <a:p>
            <a:fld id="{5D310BF4-4FB1-EF42-A6F9-E197B72E94CF}" type="slidenum">
              <a:rPr lang="en-US"/>
              <a:pPr/>
              <a:t>‹#›</a:t>
            </a:fld>
            <a:endParaRPr lang="en-US" dirty="0"/>
          </a:p>
        </p:txBody>
      </p:sp>
      <p:sp>
        <p:nvSpPr>
          <p:cNvPr id="18" name="Date Placeholder 17"/>
          <p:cNvSpPr>
            <a:spLocks noGrp="1"/>
          </p:cNvSpPr>
          <p:nvPr>
            <p:ph type="dt" sz="half" idx="10"/>
          </p:nvPr>
        </p:nvSpPr>
        <p:spPr/>
        <p:txBody>
          <a:bodyPr/>
          <a:lstStyle/>
          <a:p>
            <a:fld id="{A0543D56-16AA-4E45-97B6-5C7E84D9313F}" type="datetime1">
              <a:rPr lang="en-US" smtClean="0"/>
              <a:t>2/27/2025</a:t>
            </a:fld>
            <a:endParaRPr lang="en-US" dirty="0"/>
          </a:p>
        </p:txBody>
      </p:sp>
    </p:spTree>
    <p:extLst>
      <p:ext uri="{BB962C8B-B14F-4D97-AF65-F5344CB8AC3E}">
        <p14:creationId xmlns:p14="http://schemas.microsoft.com/office/powerpoint/2010/main" val="3927922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8" name="Footer Placeholder 17"/>
          <p:cNvSpPr>
            <a:spLocks noGrp="1"/>
          </p:cNvSpPr>
          <p:nvPr>
            <p:ph type="ftr" sz="quarter" idx="11"/>
          </p:nvPr>
        </p:nvSpPr>
        <p:spPr/>
        <p:txBody>
          <a:bodyPr/>
          <a:lstStyle/>
          <a:p>
            <a:pPr algn="l"/>
            <a:r>
              <a:rPr lang="en-US" sz="2400"/>
              <a:t>ASP</a:t>
            </a:r>
            <a:endParaRPr lang="en-US" sz="2400" dirty="0"/>
          </a:p>
        </p:txBody>
      </p:sp>
      <p:sp>
        <p:nvSpPr>
          <p:cNvPr id="19" name="Slide Number Placeholder 18"/>
          <p:cNvSpPr>
            <a:spLocks noGrp="1"/>
          </p:cNvSpPr>
          <p:nvPr>
            <p:ph type="sldNum" sz="quarter" idx="12"/>
          </p:nvPr>
        </p:nvSpPr>
        <p:spPr/>
        <p:txBody>
          <a:bodyPr/>
          <a:lstStyle/>
          <a:p>
            <a:fld id="{5D310BF4-4FB1-EF42-A6F9-E197B72E94CF}" type="slidenum">
              <a:rPr lang="en-US"/>
              <a:pPr/>
              <a:t>‹#›</a:t>
            </a:fld>
            <a:endParaRPr lang="en-US" dirty="0"/>
          </a:p>
        </p:txBody>
      </p:sp>
      <p:sp>
        <p:nvSpPr>
          <p:cNvPr id="17" name="Date Placeholder 16"/>
          <p:cNvSpPr>
            <a:spLocks noGrp="1"/>
          </p:cNvSpPr>
          <p:nvPr>
            <p:ph type="dt" sz="half" idx="10"/>
          </p:nvPr>
        </p:nvSpPr>
        <p:spPr/>
        <p:txBody>
          <a:bodyPr/>
          <a:lstStyle/>
          <a:p>
            <a:fld id="{D05CC606-6C45-46E6-8AF8-59879E09484E}" type="datetime1">
              <a:rPr lang="en-US" smtClean="0"/>
              <a:t>2/27/2025</a:t>
            </a:fld>
            <a:endParaRPr lang="en-US" dirty="0"/>
          </a:p>
        </p:txBody>
      </p:sp>
    </p:spTree>
    <p:extLst>
      <p:ext uri="{BB962C8B-B14F-4D97-AF65-F5344CB8AC3E}">
        <p14:creationId xmlns:p14="http://schemas.microsoft.com/office/powerpoint/2010/main" val="29106769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Rectangle 4"/>
          <p:cNvSpPr/>
          <p:nvPr userDrawn="1"/>
        </p:nvSpPr>
        <p:spPr>
          <a:xfrm>
            <a:off x="5010173" y="1"/>
            <a:ext cx="413382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8" name="Footer Placeholder 17"/>
          <p:cNvSpPr>
            <a:spLocks noGrp="1"/>
          </p:cNvSpPr>
          <p:nvPr>
            <p:ph type="ftr" sz="quarter" idx="11"/>
          </p:nvPr>
        </p:nvSpPr>
        <p:spPr/>
        <p:txBody>
          <a:bodyPr/>
          <a:lstStyle/>
          <a:p>
            <a:pPr algn="l"/>
            <a:r>
              <a:rPr lang="en-US" sz="2400"/>
              <a:t>ASP</a:t>
            </a:r>
            <a:endParaRPr lang="en-US" sz="2400" dirty="0"/>
          </a:p>
        </p:txBody>
      </p:sp>
      <p:sp>
        <p:nvSpPr>
          <p:cNvPr id="19" name="Slide Number Placeholder 18"/>
          <p:cNvSpPr>
            <a:spLocks noGrp="1"/>
          </p:cNvSpPr>
          <p:nvPr>
            <p:ph type="sldNum" sz="quarter" idx="12"/>
          </p:nvPr>
        </p:nvSpPr>
        <p:spPr/>
        <p:txBody>
          <a:bodyPr/>
          <a:lstStyle/>
          <a:p>
            <a:fld id="{5D310BF4-4FB1-EF42-A6F9-E197B72E94CF}" type="slidenum">
              <a:rPr lang="en-US"/>
              <a:pPr/>
              <a:t>‹#›</a:t>
            </a:fld>
            <a:endParaRPr lang="en-US" dirty="0"/>
          </a:p>
        </p:txBody>
      </p:sp>
      <p:sp>
        <p:nvSpPr>
          <p:cNvPr id="17" name="Date Placeholder 16"/>
          <p:cNvSpPr>
            <a:spLocks noGrp="1"/>
          </p:cNvSpPr>
          <p:nvPr>
            <p:ph type="dt" sz="half" idx="10"/>
          </p:nvPr>
        </p:nvSpPr>
        <p:spPr/>
        <p:txBody>
          <a:bodyPr/>
          <a:lstStyle/>
          <a:p>
            <a:fld id="{29D9CDFF-F686-4004-81A6-56853565ED67}" type="datetime1">
              <a:rPr lang="en-US" smtClean="0"/>
              <a:t>2/27/2025</a:t>
            </a:fld>
            <a:endParaRPr lang="en-US" dirty="0"/>
          </a:p>
        </p:txBody>
      </p:sp>
    </p:spTree>
    <p:extLst>
      <p:ext uri="{BB962C8B-B14F-4D97-AF65-F5344CB8AC3E}">
        <p14:creationId xmlns:p14="http://schemas.microsoft.com/office/powerpoint/2010/main" val="37948778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userDrawn="1"/>
        </p:nvSpPr>
        <p:spPr>
          <a:xfrm>
            <a:off x="5010173" y="1"/>
            <a:ext cx="413382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457200" y="965580"/>
            <a:ext cx="3008313" cy="748104"/>
          </a:xfrm>
        </p:spPr>
        <p:txBody>
          <a:bodyPr anchor="b">
            <a:normAutofit/>
          </a:bodyPr>
          <a:lstStyle>
            <a:lvl1pPr algn="l">
              <a:defRPr sz="1800" b="1"/>
            </a:lvl1pPr>
          </a:lstStyle>
          <a:p>
            <a:r>
              <a:rPr lang="nb-NO"/>
              <a:t>Click to edit Master title style</a:t>
            </a:r>
            <a:endParaRPr lang="en-US"/>
          </a:p>
        </p:txBody>
      </p:sp>
      <p:sp>
        <p:nvSpPr>
          <p:cNvPr id="3" name="Content Placeholder 2"/>
          <p:cNvSpPr>
            <a:spLocks noGrp="1"/>
          </p:cNvSpPr>
          <p:nvPr>
            <p:ph idx="1"/>
          </p:nvPr>
        </p:nvSpPr>
        <p:spPr>
          <a:xfrm>
            <a:off x="3575050" y="1200449"/>
            <a:ext cx="5111750" cy="468871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en-US"/>
          </a:p>
        </p:txBody>
      </p:sp>
      <p:sp>
        <p:nvSpPr>
          <p:cNvPr id="4" name="Text Placeholder 3"/>
          <p:cNvSpPr>
            <a:spLocks noGrp="1"/>
          </p:cNvSpPr>
          <p:nvPr>
            <p:ph type="body" sz="half" idx="2"/>
          </p:nvPr>
        </p:nvSpPr>
        <p:spPr>
          <a:xfrm>
            <a:off x="457200" y="1861565"/>
            <a:ext cx="3008313" cy="402759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Click to edit Master text styles</a:t>
            </a:r>
          </a:p>
        </p:txBody>
      </p:sp>
      <p:sp>
        <p:nvSpPr>
          <p:cNvPr id="22" name="Footer Placeholder 21"/>
          <p:cNvSpPr>
            <a:spLocks noGrp="1"/>
          </p:cNvSpPr>
          <p:nvPr>
            <p:ph type="ftr" sz="quarter" idx="11"/>
          </p:nvPr>
        </p:nvSpPr>
        <p:spPr/>
        <p:txBody>
          <a:bodyPr/>
          <a:lstStyle/>
          <a:p>
            <a:pPr algn="l"/>
            <a:r>
              <a:rPr lang="en-US" sz="2400"/>
              <a:t>ASP</a:t>
            </a:r>
            <a:endParaRPr lang="en-US" sz="2400" dirty="0"/>
          </a:p>
        </p:txBody>
      </p:sp>
      <p:sp>
        <p:nvSpPr>
          <p:cNvPr id="23" name="Slide Number Placeholder 22"/>
          <p:cNvSpPr>
            <a:spLocks noGrp="1"/>
          </p:cNvSpPr>
          <p:nvPr>
            <p:ph type="sldNum" sz="quarter" idx="12"/>
          </p:nvPr>
        </p:nvSpPr>
        <p:spPr/>
        <p:txBody>
          <a:bodyPr/>
          <a:lstStyle/>
          <a:p>
            <a:fld id="{5D310BF4-4FB1-EF42-A6F9-E197B72E94CF}" type="slidenum">
              <a:rPr lang="en-US"/>
              <a:pPr/>
              <a:t>‹#›</a:t>
            </a:fld>
            <a:endParaRPr lang="en-US" dirty="0"/>
          </a:p>
        </p:txBody>
      </p:sp>
      <p:sp>
        <p:nvSpPr>
          <p:cNvPr id="21" name="Date Placeholder 20"/>
          <p:cNvSpPr>
            <a:spLocks noGrp="1"/>
          </p:cNvSpPr>
          <p:nvPr>
            <p:ph type="dt" sz="half" idx="10"/>
          </p:nvPr>
        </p:nvSpPr>
        <p:spPr/>
        <p:txBody>
          <a:bodyPr/>
          <a:lstStyle/>
          <a:p>
            <a:fld id="{EC417A70-07BB-49EB-AEF1-DA4A2CDED0FE}" type="datetime1">
              <a:rPr lang="en-US" smtClean="0"/>
              <a:t>2/27/2025</a:t>
            </a:fld>
            <a:endParaRPr lang="en-US" dirty="0"/>
          </a:p>
        </p:txBody>
      </p:sp>
    </p:spTree>
    <p:extLst>
      <p:ext uri="{BB962C8B-B14F-4D97-AF65-F5344CB8AC3E}">
        <p14:creationId xmlns:p14="http://schemas.microsoft.com/office/powerpoint/2010/main" val="31292202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b-NO"/>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5218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Click to edit Master text styles</a:t>
            </a:r>
          </a:p>
        </p:txBody>
      </p:sp>
      <p:sp>
        <p:nvSpPr>
          <p:cNvPr id="21" name="Footer Placeholder 20"/>
          <p:cNvSpPr>
            <a:spLocks noGrp="1"/>
          </p:cNvSpPr>
          <p:nvPr>
            <p:ph type="ftr" sz="quarter" idx="11"/>
          </p:nvPr>
        </p:nvSpPr>
        <p:spPr/>
        <p:txBody>
          <a:bodyPr/>
          <a:lstStyle/>
          <a:p>
            <a:pPr algn="l"/>
            <a:r>
              <a:rPr lang="en-US" sz="2400"/>
              <a:t>ASP</a:t>
            </a:r>
            <a:endParaRPr lang="en-US" sz="2400" dirty="0"/>
          </a:p>
        </p:txBody>
      </p:sp>
      <p:sp>
        <p:nvSpPr>
          <p:cNvPr id="22" name="Slide Number Placeholder 21"/>
          <p:cNvSpPr>
            <a:spLocks noGrp="1"/>
          </p:cNvSpPr>
          <p:nvPr>
            <p:ph type="sldNum" sz="quarter" idx="12"/>
          </p:nvPr>
        </p:nvSpPr>
        <p:spPr/>
        <p:txBody>
          <a:bodyPr/>
          <a:lstStyle/>
          <a:p>
            <a:fld id="{5D310BF4-4FB1-EF42-A6F9-E197B72E94CF}" type="slidenum">
              <a:rPr lang="en-US"/>
              <a:pPr/>
              <a:t>‹#›</a:t>
            </a:fld>
            <a:endParaRPr lang="en-US" dirty="0"/>
          </a:p>
        </p:txBody>
      </p:sp>
      <p:sp>
        <p:nvSpPr>
          <p:cNvPr id="20" name="Date Placeholder 19"/>
          <p:cNvSpPr>
            <a:spLocks noGrp="1"/>
          </p:cNvSpPr>
          <p:nvPr>
            <p:ph type="dt" sz="half" idx="10"/>
          </p:nvPr>
        </p:nvSpPr>
        <p:spPr/>
        <p:txBody>
          <a:bodyPr/>
          <a:lstStyle/>
          <a:p>
            <a:fld id="{DD4514A4-2701-468F-A3FA-1CEA6D723EFD}" type="datetime1">
              <a:rPr lang="en-US" smtClean="0"/>
              <a:t>2/27/2025</a:t>
            </a:fld>
            <a:endParaRPr lang="en-US" dirty="0"/>
          </a:p>
        </p:txBody>
      </p:sp>
    </p:spTree>
    <p:extLst>
      <p:ext uri="{BB962C8B-B14F-4D97-AF65-F5344CB8AC3E}">
        <p14:creationId xmlns:p14="http://schemas.microsoft.com/office/powerpoint/2010/main" val="2377223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p>
            <a:pPr algn="l"/>
            <a:r>
              <a:rPr lang="en-US" sz="2391"/>
              <a:t>ASP</a:t>
            </a:r>
            <a:endParaRPr lang="en-US" sz="2391" dirty="0"/>
          </a:p>
        </p:txBody>
      </p:sp>
      <p:sp>
        <p:nvSpPr>
          <p:cNvPr id="5" name="Date Placeholder 4"/>
          <p:cNvSpPr>
            <a:spLocks noGrp="1"/>
          </p:cNvSpPr>
          <p:nvPr>
            <p:ph type="dt" sz="half" idx="11"/>
          </p:nvPr>
        </p:nvSpPr>
        <p:spPr/>
        <p:txBody>
          <a:bodyPr/>
          <a:lstStyle/>
          <a:p>
            <a:fld id="{F3B502A4-DC16-452C-862E-24D67B67B475}" type="datetime1">
              <a:rPr lang="en-US" smtClean="0"/>
              <a:t>2/27/2025</a:t>
            </a:fld>
            <a:endParaRPr lang="en-US" dirty="0"/>
          </a:p>
        </p:txBody>
      </p:sp>
      <p:sp>
        <p:nvSpPr>
          <p:cNvPr id="6" name="Slide Number Placeholder 5"/>
          <p:cNvSpPr>
            <a:spLocks noGrp="1"/>
          </p:cNvSpPr>
          <p:nvPr>
            <p:ph type="sldNum" sz="quarter" idx="12"/>
          </p:nvPr>
        </p:nvSpPr>
        <p:spPr/>
        <p:txBody>
          <a:bodyPr/>
          <a:lstStyle/>
          <a:p>
            <a:fld id="{5D310BF4-4FB1-EF42-A6F9-E197B72E94CF}" type="slidenum">
              <a:rPr lang="en-US" smtClean="0"/>
              <a:pPr/>
              <a:t>‹#›</a:t>
            </a:fld>
            <a:endParaRPr lang="en-US" dirty="0"/>
          </a:p>
        </p:txBody>
      </p:sp>
    </p:spTree>
    <p:extLst>
      <p:ext uri="{BB962C8B-B14F-4D97-AF65-F5344CB8AC3E}">
        <p14:creationId xmlns:p14="http://schemas.microsoft.com/office/powerpoint/2010/main" val="1508857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userDrawn="1"/>
        </p:nvSpPr>
        <p:spPr>
          <a:xfrm>
            <a:off x="5010173" y="1"/>
            <a:ext cx="413382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Footer Placeholder 20"/>
          <p:cNvSpPr>
            <a:spLocks noGrp="1"/>
          </p:cNvSpPr>
          <p:nvPr>
            <p:ph type="ftr" sz="quarter" idx="11"/>
          </p:nvPr>
        </p:nvSpPr>
        <p:spPr/>
        <p:txBody>
          <a:bodyPr/>
          <a:lstStyle/>
          <a:p>
            <a:pPr algn="l"/>
            <a:r>
              <a:rPr lang="en-US" sz="2400"/>
              <a:t>ASP</a:t>
            </a:r>
            <a:endParaRPr lang="en-US" sz="2400" dirty="0"/>
          </a:p>
        </p:txBody>
      </p:sp>
      <p:sp>
        <p:nvSpPr>
          <p:cNvPr id="22" name="Slide Number Placeholder 21"/>
          <p:cNvSpPr>
            <a:spLocks noGrp="1"/>
          </p:cNvSpPr>
          <p:nvPr>
            <p:ph type="sldNum" sz="quarter" idx="12"/>
          </p:nvPr>
        </p:nvSpPr>
        <p:spPr/>
        <p:txBody>
          <a:bodyPr/>
          <a:lstStyle/>
          <a:p>
            <a:fld id="{5D310BF4-4FB1-EF42-A6F9-E197B72E94CF}" type="slidenum">
              <a:rPr lang="en-US"/>
              <a:pPr/>
              <a:t>‹#›</a:t>
            </a:fld>
            <a:endParaRPr lang="en-US" dirty="0"/>
          </a:p>
        </p:txBody>
      </p:sp>
      <p:sp>
        <p:nvSpPr>
          <p:cNvPr id="20" name="Date Placeholder 19"/>
          <p:cNvSpPr>
            <a:spLocks noGrp="1"/>
          </p:cNvSpPr>
          <p:nvPr>
            <p:ph type="dt" sz="half" idx="10"/>
          </p:nvPr>
        </p:nvSpPr>
        <p:spPr/>
        <p:txBody>
          <a:bodyPr/>
          <a:lstStyle/>
          <a:p>
            <a:fld id="{43CB013B-CA30-4F4E-9906-81AB4EB7D8FD}" type="datetime1">
              <a:rPr lang="en-US" smtClean="0"/>
              <a:t>2/27/2025</a:t>
            </a:fld>
            <a:endParaRPr lang="en-US" dirty="0"/>
          </a:p>
        </p:txBody>
      </p:sp>
    </p:spTree>
    <p:extLst>
      <p:ext uri="{BB962C8B-B14F-4D97-AF65-F5344CB8AC3E}">
        <p14:creationId xmlns:p14="http://schemas.microsoft.com/office/powerpoint/2010/main" val="1747140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0" name="Footer Placeholder 19"/>
          <p:cNvSpPr>
            <a:spLocks noGrp="1"/>
          </p:cNvSpPr>
          <p:nvPr>
            <p:ph type="ftr" sz="quarter" idx="11"/>
          </p:nvPr>
        </p:nvSpPr>
        <p:spPr/>
        <p:txBody>
          <a:bodyPr/>
          <a:lstStyle/>
          <a:p>
            <a:pPr algn="l"/>
            <a:r>
              <a:rPr lang="en-US" sz="2400"/>
              <a:t>ASP</a:t>
            </a:r>
            <a:endParaRPr lang="en-US" sz="2400" dirty="0"/>
          </a:p>
        </p:txBody>
      </p:sp>
      <p:sp>
        <p:nvSpPr>
          <p:cNvPr id="21" name="Slide Number Placeholder 20"/>
          <p:cNvSpPr>
            <a:spLocks noGrp="1"/>
          </p:cNvSpPr>
          <p:nvPr>
            <p:ph type="sldNum" sz="quarter" idx="12"/>
          </p:nvPr>
        </p:nvSpPr>
        <p:spPr/>
        <p:txBody>
          <a:bodyPr/>
          <a:lstStyle/>
          <a:p>
            <a:fld id="{5D310BF4-4FB1-EF42-A6F9-E197B72E94CF}" type="slidenum">
              <a:rPr lang="en-US"/>
              <a:pPr/>
              <a:t>‹#›</a:t>
            </a:fld>
            <a:endParaRPr lang="en-US" dirty="0"/>
          </a:p>
        </p:txBody>
      </p:sp>
      <p:sp>
        <p:nvSpPr>
          <p:cNvPr id="19" name="Date Placeholder 18"/>
          <p:cNvSpPr>
            <a:spLocks noGrp="1"/>
          </p:cNvSpPr>
          <p:nvPr>
            <p:ph type="dt" sz="half" idx="10"/>
          </p:nvPr>
        </p:nvSpPr>
        <p:spPr/>
        <p:txBody>
          <a:bodyPr/>
          <a:lstStyle/>
          <a:p>
            <a:fld id="{9657DDE4-3C66-43E1-B8C1-231C04F7DF7A}" type="datetime1">
              <a:rPr lang="en-US" smtClean="0"/>
              <a:t>2/27/2025</a:t>
            </a:fld>
            <a:endParaRPr lang="en-US" dirty="0"/>
          </a:p>
        </p:txBody>
      </p:sp>
    </p:spTree>
    <p:extLst>
      <p:ext uri="{BB962C8B-B14F-4D97-AF65-F5344CB8AC3E}">
        <p14:creationId xmlns:p14="http://schemas.microsoft.com/office/powerpoint/2010/main" val="3572355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5010173" y="1"/>
            <a:ext cx="413382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5482" y="2292500"/>
            <a:ext cx="4038600" cy="3596659"/>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6482" y="2292500"/>
            <a:ext cx="4038600" cy="3596659"/>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Footer Placeholder 21"/>
          <p:cNvSpPr>
            <a:spLocks noGrp="1"/>
          </p:cNvSpPr>
          <p:nvPr>
            <p:ph type="ftr" sz="quarter" idx="11"/>
          </p:nvPr>
        </p:nvSpPr>
        <p:spPr/>
        <p:txBody>
          <a:bodyPr/>
          <a:lstStyle/>
          <a:p>
            <a:pPr algn="l"/>
            <a:r>
              <a:rPr lang="en-US" sz="2400"/>
              <a:t>ASP</a:t>
            </a:r>
            <a:endParaRPr lang="en-US" sz="2400" dirty="0"/>
          </a:p>
        </p:txBody>
      </p:sp>
      <p:sp>
        <p:nvSpPr>
          <p:cNvPr id="23" name="Slide Number Placeholder 22"/>
          <p:cNvSpPr>
            <a:spLocks noGrp="1"/>
          </p:cNvSpPr>
          <p:nvPr>
            <p:ph type="sldNum" sz="quarter" idx="12"/>
          </p:nvPr>
        </p:nvSpPr>
        <p:spPr/>
        <p:txBody>
          <a:bodyPr/>
          <a:lstStyle/>
          <a:p>
            <a:fld id="{5D310BF4-4FB1-EF42-A6F9-E197B72E94CF}" type="slidenum">
              <a:rPr lang="en-US"/>
              <a:pPr/>
              <a:t>‹#›</a:t>
            </a:fld>
            <a:endParaRPr lang="en-US" dirty="0"/>
          </a:p>
        </p:txBody>
      </p:sp>
      <p:sp>
        <p:nvSpPr>
          <p:cNvPr id="21" name="Date Placeholder 20"/>
          <p:cNvSpPr>
            <a:spLocks noGrp="1"/>
          </p:cNvSpPr>
          <p:nvPr>
            <p:ph type="dt" sz="half" idx="10"/>
          </p:nvPr>
        </p:nvSpPr>
        <p:spPr/>
        <p:txBody>
          <a:bodyPr/>
          <a:lstStyle/>
          <a:p>
            <a:fld id="{5A294FB0-3D58-424D-B566-502C65B38BCB}" type="datetime1">
              <a:rPr lang="en-US" smtClean="0"/>
              <a:t>2/27/2025</a:t>
            </a:fld>
            <a:endParaRPr lang="en-US" dirty="0"/>
          </a:p>
        </p:txBody>
      </p:sp>
    </p:spTree>
    <p:extLst>
      <p:ext uri="{BB962C8B-B14F-4D97-AF65-F5344CB8AC3E}">
        <p14:creationId xmlns:p14="http://schemas.microsoft.com/office/powerpoint/2010/main" val="2717256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5010173" y="1"/>
            <a:ext cx="413382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179150" y="137274"/>
            <a:ext cx="750765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714284"/>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714284"/>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Footer Placeholder 23"/>
          <p:cNvSpPr>
            <a:spLocks noGrp="1"/>
          </p:cNvSpPr>
          <p:nvPr>
            <p:ph type="ftr" sz="quarter" idx="11"/>
          </p:nvPr>
        </p:nvSpPr>
        <p:spPr/>
        <p:txBody>
          <a:bodyPr/>
          <a:lstStyle/>
          <a:p>
            <a:pPr algn="l"/>
            <a:r>
              <a:rPr lang="en-US" sz="2400"/>
              <a:t>ASP</a:t>
            </a:r>
            <a:endParaRPr lang="en-US" sz="2400" dirty="0"/>
          </a:p>
        </p:txBody>
      </p:sp>
      <p:sp>
        <p:nvSpPr>
          <p:cNvPr id="25" name="Slide Number Placeholder 24"/>
          <p:cNvSpPr>
            <a:spLocks noGrp="1"/>
          </p:cNvSpPr>
          <p:nvPr>
            <p:ph type="sldNum" sz="quarter" idx="12"/>
          </p:nvPr>
        </p:nvSpPr>
        <p:spPr/>
        <p:txBody>
          <a:bodyPr/>
          <a:lstStyle/>
          <a:p>
            <a:fld id="{5D310BF4-4FB1-EF42-A6F9-E197B72E94CF}" type="slidenum">
              <a:rPr lang="en-US"/>
              <a:pPr/>
              <a:t>‹#›</a:t>
            </a:fld>
            <a:endParaRPr lang="en-US" dirty="0"/>
          </a:p>
        </p:txBody>
      </p:sp>
      <p:sp>
        <p:nvSpPr>
          <p:cNvPr id="23" name="Date Placeholder 22"/>
          <p:cNvSpPr>
            <a:spLocks noGrp="1"/>
          </p:cNvSpPr>
          <p:nvPr>
            <p:ph type="dt" sz="half" idx="10"/>
          </p:nvPr>
        </p:nvSpPr>
        <p:spPr/>
        <p:txBody>
          <a:bodyPr/>
          <a:lstStyle/>
          <a:p>
            <a:fld id="{6BEE2D8A-E5B1-40F5-A86A-AE627DEC6980}" type="datetime1">
              <a:rPr lang="en-US" smtClean="0"/>
              <a:t>2/27/2025</a:t>
            </a:fld>
            <a:endParaRPr lang="en-US" dirty="0"/>
          </a:p>
        </p:txBody>
      </p:sp>
    </p:spTree>
    <p:extLst>
      <p:ext uri="{BB962C8B-B14F-4D97-AF65-F5344CB8AC3E}">
        <p14:creationId xmlns:p14="http://schemas.microsoft.com/office/powerpoint/2010/main" val="2448847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9" name="Footer Placeholder 18"/>
          <p:cNvSpPr>
            <a:spLocks noGrp="1"/>
          </p:cNvSpPr>
          <p:nvPr>
            <p:ph type="ftr" sz="quarter" idx="11"/>
          </p:nvPr>
        </p:nvSpPr>
        <p:spPr/>
        <p:txBody>
          <a:bodyPr/>
          <a:lstStyle/>
          <a:p>
            <a:pPr algn="l"/>
            <a:r>
              <a:rPr lang="en-US" sz="2400"/>
              <a:t>ASP</a:t>
            </a:r>
            <a:endParaRPr lang="en-US" sz="2400" dirty="0"/>
          </a:p>
        </p:txBody>
      </p:sp>
      <p:sp>
        <p:nvSpPr>
          <p:cNvPr id="20" name="Slide Number Placeholder 19"/>
          <p:cNvSpPr>
            <a:spLocks noGrp="1"/>
          </p:cNvSpPr>
          <p:nvPr>
            <p:ph type="sldNum" sz="quarter" idx="12"/>
          </p:nvPr>
        </p:nvSpPr>
        <p:spPr/>
        <p:txBody>
          <a:bodyPr/>
          <a:lstStyle/>
          <a:p>
            <a:fld id="{5D310BF4-4FB1-EF42-A6F9-E197B72E94CF}" type="slidenum">
              <a:rPr lang="en-US"/>
              <a:pPr/>
              <a:t>‹#›</a:t>
            </a:fld>
            <a:endParaRPr lang="en-US" dirty="0"/>
          </a:p>
        </p:txBody>
      </p:sp>
      <p:sp>
        <p:nvSpPr>
          <p:cNvPr id="18" name="Date Placeholder 17"/>
          <p:cNvSpPr>
            <a:spLocks noGrp="1"/>
          </p:cNvSpPr>
          <p:nvPr>
            <p:ph type="dt" sz="half" idx="10"/>
          </p:nvPr>
        </p:nvSpPr>
        <p:spPr/>
        <p:txBody>
          <a:bodyPr/>
          <a:lstStyle/>
          <a:p>
            <a:fld id="{26FBEE5E-59E8-4082-BAE3-3EE8669B1CEF}" type="datetime1">
              <a:rPr lang="en-US" smtClean="0"/>
              <a:t>2/27/2025</a:t>
            </a:fld>
            <a:endParaRPr lang="en-US" dirty="0"/>
          </a:p>
        </p:txBody>
      </p:sp>
    </p:spTree>
    <p:extLst>
      <p:ext uri="{BB962C8B-B14F-4D97-AF65-F5344CB8AC3E}">
        <p14:creationId xmlns:p14="http://schemas.microsoft.com/office/powerpoint/2010/main" val="2711418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6" name="Rectangle 5"/>
          <p:cNvSpPr/>
          <p:nvPr userDrawn="1"/>
        </p:nvSpPr>
        <p:spPr>
          <a:xfrm>
            <a:off x="5010173" y="1"/>
            <a:ext cx="413382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a:t>Click to edit Master title style</a:t>
            </a:r>
          </a:p>
        </p:txBody>
      </p:sp>
      <p:sp>
        <p:nvSpPr>
          <p:cNvPr id="19" name="Footer Placeholder 18"/>
          <p:cNvSpPr>
            <a:spLocks noGrp="1"/>
          </p:cNvSpPr>
          <p:nvPr>
            <p:ph type="ftr" sz="quarter" idx="11"/>
          </p:nvPr>
        </p:nvSpPr>
        <p:spPr/>
        <p:txBody>
          <a:bodyPr/>
          <a:lstStyle/>
          <a:p>
            <a:pPr algn="l"/>
            <a:r>
              <a:rPr lang="en-US" sz="2400"/>
              <a:t>ASP</a:t>
            </a:r>
            <a:endParaRPr lang="en-US" sz="2400" dirty="0"/>
          </a:p>
        </p:txBody>
      </p:sp>
      <p:sp>
        <p:nvSpPr>
          <p:cNvPr id="20" name="Slide Number Placeholder 19"/>
          <p:cNvSpPr>
            <a:spLocks noGrp="1"/>
          </p:cNvSpPr>
          <p:nvPr>
            <p:ph type="sldNum" sz="quarter" idx="12"/>
          </p:nvPr>
        </p:nvSpPr>
        <p:spPr/>
        <p:txBody>
          <a:bodyPr/>
          <a:lstStyle/>
          <a:p>
            <a:fld id="{5D310BF4-4FB1-EF42-A6F9-E197B72E94CF}" type="slidenum">
              <a:rPr lang="en-US"/>
              <a:pPr/>
              <a:t>‹#›</a:t>
            </a:fld>
            <a:endParaRPr lang="en-US" dirty="0"/>
          </a:p>
        </p:txBody>
      </p:sp>
      <p:sp>
        <p:nvSpPr>
          <p:cNvPr id="18" name="Date Placeholder 17"/>
          <p:cNvSpPr>
            <a:spLocks noGrp="1"/>
          </p:cNvSpPr>
          <p:nvPr>
            <p:ph type="dt" sz="half" idx="10"/>
          </p:nvPr>
        </p:nvSpPr>
        <p:spPr/>
        <p:txBody>
          <a:bodyPr/>
          <a:lstStyle/>
          <a:p>
            <a:fld id="{E7BAB688-AA79-4CCA-AC44-21160318C81C}" type="datetime1">
              <a:rPr lang="en-US" smtClean="0"/>
              <a:t>2/27/2025</a:t>
            </a:fld>
            <a:endParaRPr lang="en-US" dirty="0"/>
          </a:p>
        </p:txBody>
      </p:sp>
    </p:spTree>
    <p:extLst>
      <p:ext uri="{BB962C8B-B14F-4D97-AF65-F5344CB8AC3E}">
        <p14:creationId xmlns:p14="http://schemas.microsoft.com/office/powerpoint/2010/main" val="2978894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8" name="Footer Placeholder 17"/>
          <p:cNvSpPr>
            <a:spLocks noGrp="1"/>
          </p:cNvSpPr>
          <p:nvPr>
            <p:ph type="ftr" sz="quarter" idx="11"/>
          </p:nvPr>
        </p:nvSpPr>
        <p:spPr/>
        <p:txBody>
          <a:bodyPr/>
          <a:lstStyle/>
          <a:p>
            <a:pPr algn="l"/>
            <a:r>
              <a:rPr lang="en-US" sz="2400"/>
              <a:t>ASP</a:t>
            </a:r>
            <a:endParaRPr lang="en-US" sz="2400" dirty="0"/>
          </a:p>
        </p:txBody>
      </p:sp>
      <p:sp>
        <p:nvSpPr>
          <p:cNvPr id="19" name="Slide Number Placeholder 18"/>
          <p:cNvSpPr>
            <a:spLocks noGrp="1"/>
          </p:cNvSpPr>
          <p:nvPr>
            <p:ph type="sldNum" sz="quarter" idx="12"/>
          </p:nvPr>
        </p:nvSpPr>
        <p:spPr/>
        <p:txBody>
          <a:bodyPr/>
          <a:lstStyle/>
          <a:p>
            <a:fld id="{5D310BF4-4FB1-EF42-A6F9-E197B72E94CF}" type="slidenum">
              <a:rPr lang="en-US"/>
              <a:pPr/>
              <a:t>‹#›</a:t>
            </a:fld>
            <a:endParaRPr lang="en-US" dirty="0"/>
          </a:p>
        </p:txBody>
      </p:sp>
      <p:sp>
        <p:nvSpPr>
          <p:cNvPr id="17" name="Date Placeholder 16"/>
          <p:cNvSpPr>
            <a:spLocks noGrp="1"/>
          </p:cNvSpPr>
          <p:nvPr>
            <p:ph type="dt" sz="half" idx="10"/>
          </p:nvPr>
        </p:nvSpPr>
        <p:spPr/>
        <p:txBody>
          <a:bodyPr/>
          <a:lstStyle/>
          <a:p>
            <a:fld id="{26A02F20-631F-4064-A529-D151DC1181A7}" type="datetime1">
              <a:rPr lang="en-US" smtClean="0"/>
              <a:t>2/27/2025</a:t>
            </a:fld>
            <a:endParaRPr lang="en-US" dirty="0"/>
          </a:p>
        </p:txBody>
      </p:sp>
    </p:spTree>
    <p:extLst>
      <p:ext uri="{BB962C8B-B14F-4D97-AF65-F5344CB8AC3E}">
        <p14:creationId xmlns:p14="http://schemas.microsoft.com/office/powerpoint/2010/main" val="2526055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wmf"/><Relationship Id="rId2" Type="http://schemas.openxmlformats.org/officeDocument/2006/relationships/slideLayout" Target="../slideLayouts/slideLayout2.xml"/><Relationship Id="rId16" Type="http://schemas.openxmlformats.org/officeDocument/2006/relationships/image" Target="../media/image2.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3.wmf"/><Relationship Id="rId2" Type="http://schemas.openxmlformats.org/officeDocument/2006/relationships/slideLayout" Target="../slideLayouts/slideLayout15.xml"/><Relationship Id="rId16" Type="http://schemas.openxmlformats.org/officeDocument/2006/relationships/image" Target="../media/image2.wmf"/><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wmf"/><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3" name="Picture 2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35482" y="1149500"/>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5482" y="2292500"/>
            <a:ext cx="8229600" cy="3579262"/>
          </a:xfrm>
          <a:prstGeom prst="rect">
            <a:avLst/>
          </a:prstGeom>
        </p:spPr>
        <p:txBody>
          <a:bodyPr vert="horz" lIns="144000" tIns="1800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17" name="Footer Placeholder 16"/>
          <p:cNvSpPr>
            <a:spLocks noGrp="1"/>
          </p:cNvSpPr>
          <p:nvPr>
            <p:ph type="ftr" sz="quarter" idx="3"/>
          </p:nvPr>
        </p:nvSpPr>
        <p:spPr>
          <a:xfrm>
            <a:off x="0" y="5980649"/>
            <a:ext cx="7020000" cy="626400"/>
          </a:xfrm>
          <a:prstGeom prst="rect">
            <a:avLst/>
          </a:prstGeom>
          <a:blipFill rotWithShape="1">
            <a:blip r:embed="rId16"/>
            <a:stretch>
              <a:fillRect/>
            </a:stretch>
          </a:blipFill>
        </p:spPr>
        <p:txBody>
          <a:bodyPr vert="horz" lIns="540000" tIns="45720" rIns="91440" bIns="93600" rtlCol="0" anchor="ctr"/>
          <a:lstStyle>
            <a:lvl1pPr algn="ctr">
              <a:defRPr sz="1200">
                <a:solidFill>
                  <a:srgbClr val="219993"/>
                </a:solidFill>
              </a:defRPr>
            </a:lvl1pPr>
          </a:lstStyle>
          <a:p>
            <a:pPr algn="l"/>
            <a:r>
              <a:rPr lang="en-US" sz="2400"/>
              <a:t>ASP</a:t>
            </a:r>
            <a:endParaRPr lang="en-US" sz="2400" dirty="0"/>
          </a:p>
        </p:txBody>
      </p:sp>
      <p:sp>
        <p:nvSpPr>
          <p:cNvPr id="18" name="Date Placeholder 17"/>
          <p:cNvSpPr>
            <a:spLocks noGrp="1"/>
          </p:cNvSpPr>
          <p:nvPr>
            <p:ph type="dt" sz="half" idx="2"/>
          </p:nvPr>
        </p:nvSpPr>
        <p:spPr>
          <a:xfrm>
            <a:off x="5401592" y="6112781"/>
            <a:ext cx="1275684" cy="365125"/>
          </a:xfrm>
          <a:prstGeom prst="rect">
            <a:avLst/>
          </a:prstGeom>
        </p:spPr>
        <p:txBody>
          <a:bodyPr vert="horz" lIns="91440" tIns="45720" rIns="91440" bIns="45720" rtlCol="0" anchor="ctr"/>
          <a:lstStyle>
            <a:lvl1pPr algn="r">
              <a:defRPr sz="1800" baseline="0">
                <a:solidFill>
                  <a:srgbClr val="219993"/>
                </a:solidFill>
              </a:defRPr>
            </a:lvl1pPr>
          </a:lstStyle>
          <a:p>
            <a:fld id="{5C3E391D-E45D-4E06-AE3C-34C88D503EB6}" type="datetime1">
              <a:rPr lang="en-US" smtClean="0"/>
              <a:t>2/27/2025</a:t>
            </a:fld>
            <a:endParaRPr lang="en-US" dirty="0"/>
          </a:p>
        </p:txBody>
      </p:sp>
      <p:sp>
        <p:nvSpPr>
          <p:cNvPr id="19" name="Slide Number Placeholder 18"/>
          <p:cNvSpPr>
            <a:spLocks noGrp="1"/>
          </p:cNvSpPr>
          <p:nvPr>
            <p:ph type="sldNum" sz="quarter" idx="4"/>
          </p:nvPr>
        </p:nvSpPr>
        <p:spPr>
          <a:xfrm>
            <a:off x="7207200" y="5980649"/>
            <a:ext cx="1936800" cy="626400"/>
          </a:xfrm>
          <a:prstGeom prst="rect">
            <a:avLst/>
          </a:prstGeom>
          <a:blipFill rotWithShape="1">
            <a:blip r:embed="rId17"/>
            <a:stretch>
              <a:fillRect/>
            </a:stretch>
          </a:blipFill>
        </p:spPr>
        <p:txBody>
          <a:bodyPr vert="horz" lIns="144000" tIns="45720" rIns="91440" bIns="45720" rtlCol="0" anchor="ctr"/>
          <a:lstStyle>
            <a:lvl1pPr algn="ctr">
              <a:defRPr sz="1800" baseline="0">
                <a:solidFill>
                  <a:srgbClr val="2EC4BB"/>
                </a:solidFill>
              </a:defRPr>
            </a:lvl1pPr>
          </a:lstStyle>
          <a:p>
            <a:fld id="{5D310BF4-4FB1-EF42-A6F9-E197B72E94CF}" type="slidenum">
              <a:rPr lang="en-US"/>
              <a:pPr/>
              <a:t>‹#›</a:t>
            </a:fld>
            <a:endParaRPr lang="en-US" dirty="0"/>
          </a:p>
        </p:txBody>
      </p:sp>
    </p:spTree>
    <p:extLst>
      <p:ext uri="{BB962C8B-B14F-4D97-AF65-F5344CB8AC3E}">
        <p14:creationId xmlns:p14="http://schemas.microsoft.com/office/powerpoint/2010/main" val="2964548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1" r:id="rId4"/>
    <p:sldLayoutId id="2147483652" r:id="rId5"/>
    <p:sldLayoutId id="2147483653" r:id="rId6"/>
    <p:sldLayoutId id="2147483654" r:id="rId7"/>
    <p:sldLayoutId id="2147483659" r:id="rId8"/>
    <p:sldLayoutId id="2147483655" r:id="rId9"/>
    <p:sldLayoutId id="2147483660" r:id="rId10"/>
    <p:sldLayoutId id="2147483656" r:id="rId11"/>
    <p:sldLayoutId id="2147483657" r:id="rId12"/>
    <p:sldLayoutId id="2147483661" r:id="rId13"/>
  </p:sldLayoutIdLst>
  <p:hf hdr="0" ftr="0" dt="0"/>
  <p:txStyles>
    <p:titleStyle>
      <a:lvl1pPr algn="l" defTabSz="457200" rtl="0" eaLnBrk="1" latinLnBrk="0" hangingPunct="1">
        <a:spcBef>
          <a:spcPct val="0"/>
        </a:spcBef>
        <a:buNone/>
        <a:defRPr sz="4400" kern="1200">
          <a:solidFill>
            <a:schemeClr val="tx1">
              <a:lumMod val="75000"/>
              <a:lumOff val="25000"/>
            </a:schemeClr>
          </a:solidFill>
          <a:latin typeface="+mj-lt"/>
          <a:ea typeface="+mj-ea"/>
          <a:cs typeface="+mj-cs"/>
        </a:defRPr>
      </a:lvl1pPr>
    </p:titleStyle>
    <p:bodyStyle>
      <a:lvl1pPr marL="342000" indent="-342900" algn="l" defTabSz="457200" rtl="0" eaLnBrk="1" latinLnBrk="0" hangingPunct="1">
        <a:spcBef>
          <a:spcPct val="20000"/>
        </a:spcBef>
        <a:buClr>
          <a:srgbClr val="2EC4BB"/>
        </a:buClr>
        <a:buFont typeface="Arial"/>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Clr>
          <a:srgbClr val="219993"/>
        </a:buClr>
        <a:buFont typeface="Arial"/>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Clr>
          <a:srgbClr val="2EC4BB"/>
        </a:buClr>
        <a:buFont typeface="Arial"/>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Clr>
          <a:srgbClr val="219993"/>
        </a:buClr>
        <a:buFont typeface="Arial"/>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Clr>
          <a:srgbClr val="2EC4BB"/>
        </a:buClr>
        <a:buFont typeface="Arial"/>
        <a:buChar char="•"/>
        <a:defRPr sz="2400" kern="1200">
          <a:solidFill>
            <a:schemeClr val="tx1">
              <a:lumMod val="75000"/>
              <a:lumOff val="25000"/>
            </a:schemeClr>
          </a:solidFill>
          <a:latin typeface="+mn-lt"/>
          <a:ea typeface="+mn-ea"/>
          <a:cs typeface="+mn-cs"/>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35482" y="1149500"/>
            <a:ext cx="8229600" cy="1143000"/>
          </a:xfrm>
          <a:prstGeom prst="rect">
            <a:avLst/>
          </a:prstGeom>
        </p:spPr>
        <p:txBody>
          <a:bodyPr vert="horz" lIns="91440" tIns="45720" rIns="91440" bIns="45720" rtlCol="0" anchor="ctr">
            <a:normAutofit/>
          </a:bodyPr>
          <a:lstStyle/>
          <a:p>
            <a:r>
              <a:rPr lang="nb-NO"/>
              <a:t>Click to edit Master title style</a:t>
            </a:r>
            <a:endParaRPr lang="en-US"/>
          </a:p>
        </p:txBody>
      </p:sp>
      <p:sp>
        <p:nvSpPr>
          <p:cNvPr id="3" name="Text Placeholder 2"/>
          <p:cNvSpPr>
            <a:spLocks noGrp="1"/>
          </p:cNvSpPr>
          <p:nvPr>
            <p:ph type="body" idx="1"/>
          </p:nvPr>
        </p:nvSpPr>
        <p:spPr>
          <a:xfrm>
            <a:off x="535482" y="2292500"/>
            <a:ext cx="8229600" cy="3579262"/>
          </a:xfrm>
          <a:prstGeom prst="rect">
            <a:avLst/>
          </a:prstGeom>
        </p:spPr>
        <p:txBody>
          <a:bodyPr vert="horz" lIns="144000" tIns="18000" rIns="91440" bIns="45720" rtlCol="0">
            <a:normAutofit/>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17" name="Footer Placeholder 16"/>
          <p:cNvSpPr>
            <a:spLocks noGrp="1"/>
          </p:cNvSpPr>
          <p:nvPr>
            <p:ph type="ftr" sz="quarter" idx="3"/>
          </p:nvPr>
        </p:nvSpPr>
        <p:spPr>
          <a:xfrm>
            <a:off x="0" y="5980649"/>
            <a:ext cx="7020000" cy="626400"/>
          </a:xfrm>
          <a:prstGeom prst="rect">
            <a:avLst/>
          </a:prstGeom>
          <a:blipFill rotWithShape="1">
            <a:blip r:embed="rId16"/>
            <a:stretch>
              <a:fillRect/>
            </a:stretch>
          </a:blipFill>
        </p:spPr>
        <p:txBody>
          <a:bodyPr vert="horz" lIns="540000" tIns="45720" rIns="91440" bIns="93600" rtlCol="0" anchor="ctr"/>
          <a:lstStyle>
            <a:lvl1pPr algn="ctr">
              <a:defRPr sz="1200">
                <a:solidFill>
                  <a:srgbClr val="219993"/>
                </a:solidFill>
              </a:defRPr>
            </a:lvl1pPr>
          </a:lstStyle>
          <a:p>
            <a:pPr algn="l"/>
            <a:r>
              <a:rPr lang="en-US" sz="2400"/>
              <a:t>ASP</a:t>
            </a:r>
            <a:endParaRPr lang="en-US" sz="2400" dirty="0"/>
          </a:p>
        </p:txBody>
      </p:sp>
      <p:sp>
        <p:nvSpPr>
          <p:cNvPr id="18" name="Date Placeholder 17"/>
          <p:cNvSpPr>
            <a:spLocks noGrp="1"/>
          </p:cNvSpPr>
          <p:nvPr>
            <p:ph type="dt" sz="half" idx="2"/>
          </p:nvPr>
        </p:nvSpPr>
        <p:spPr>
          <a:xfrm>
            <a:off x="5401592" y="6112781"/>
            <a:ext cx="1275684" cy="365125"/>
          </a:xfrm>
          <a:prstGeom prst="rect">
            <a:avLst/>
          </a:prstGeom>
        </p:spPr>
        <p:txBody>
          <a:bodyPr vert="horz" lIns="91440" tIns="45720" rIns="91440" bIns="45720" rtlCol="0" anchor="ctr"/>
          <a:lstStyle>
            <a:lvl1pPr algn="r">
              <a:defRPr sz="1800" baseline="0">
                <a:solidFill>
                  <a:srgbClr val="219993"/>
                </a:solidFill>
              </a:defRPr>
            </a:lvl1pPr>
          </a:lstStyle>
          <a:p>
            <a:fld id="{46765548-3783-46A3-B23E-CB0D6105F0F9}" type="datetime1">
              <a:rPr lang="en-US" smtClean="0"/>
              <a:t>2/27/2025</a:t>
            </a:fld>
            <a:endParaRPr lang="en-US" dirty="0"/>
          </a:p>
        </p:txBody>
      </p:sp>
      <p:sp>
        <p:nvSpPr>
          <p:cNvPr id="19" name="Slide Number Placeholder 18"/>
          <p:cNvSpPr>
            <a:spLocks noGrp="1"/>
          </p:cNvSpPr>
          <p:nvPr>
            <p:ph type="sldNum" sz="quarter" idx="4"/>
          </p:nvPr>
        </p:nvSpPr>
        <p:spPr>
          <a:xfrm>
            <a:off x="7207200" y="5980649"/>
            <a:ext cx="1936800" cy="626400"/>
          </a:xfrm>
          <a:prstGeom prst="rect">
            <a:avLst/>
          </a:prstGeom>
          <a:blipFill rotWithShape="1">
            <a:blip r:embed="rId17"/>
            <a:stretch>
              <a:fillRect/>
            </a:stretch>
          </a:blipFill>
        </p:spPr>
        <p:txBody>
          <a:bodyPr vert="horz" lIns="144000" tIns="45720" rIns="91440" bIns="45720" rtlCol="0" anchor="ctr"/>
          <a:lstStyle>
            <a:lvl1pPr algn="ctr">
              <a:defRPr sz="1800" baseline="0">
                <a:solidFill>
                  <a:srgbClr val="2EC4BB"/>
                </a:solidFill>
              </a:defRPr>
            </a:lvl1pPr>
          </a:lstStyle>
          <a:p>
            <a:fld id="{5D310BF4-4FB1-EF42-A6F9-E197B72E94CF}" type="slidenum">
              <a:rPr lang="en-US"/>
              <a:pPr/>
              <a:t>‹#›</a:t>
            </a:fld>
            <a:endParaRPr lang="en-US" dirty="0"/>
          </a:p>
        </p:txBody>
      </p:sp>
    </p:spTree>
    <p:extLst>
      <p:ext uri="{BB962C8B-B14F-4D97-AF65-F5344CB8AC3E}">
        <p14:creationId xmlns:p14="http://schemas.microsoft.com/office/powerpoint/2010/main" val="316864486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hdr="0" ftr="0" dt="0"/>
  <p:txStyles>
    <p:titleStyle>
      <a:lvl1pPr algn="l" defTabSz="457200" rtl="0" eaLnBrk="1" latinLnBrk="0" hangingPunct="1">
        <a:spcBef>
          <a:spcPct val="0"/>
        </a:spcBef>
        <a:buNone/>
        <a:defRPr sz="4400" kern="1200">
          <a:solidFill>
            <a:schemeClr val="tx1">
              <a:lumMod val="75000"/>
              <a:lumOff val="25000"/>
            </a:schemeClr>
          </a:solidFill>
          <a:latin typeface="+mj-lt"/>
          <a:ea typeface="+mj-ea"/>
          <a:cs typeface="+mj-cs"/>
        </a:defRPr>
      </a:lvl1pPr>
    </p:titleStyle>
    <p:bodyStyle>
      <a:lvl1pPr marL="342000" indent="-342900" algn="l" defTabSz="457200" rtl="0" eaLnBrk="1" latinLnBrk="0" hangingPunct="1">
        <a:spcBef>
          <a:spcPct val="20000"/>
        </a:spcBef>
        <a:buClr>
          <a:srgbClr val="2EC4BB"/>
        </a:buClr>
        <a:buFont typeface="Arial"/>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Clr>
          <a:srgbClr val="219993"/>
        </a:buClr>
        <a:buFont typeface="Arial"/>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Clr>
          <a:srgbClr val="2EC4BB"/>
        </a:buClr>
        <a:buFont typeface="Arial"/>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Clr>
          <a:srgbClr val="219993"/>
        </a:buClr>
        <a:buFont typeface="Arial"/>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Clr>
          <a:srgbClr val="2EC4BB"/>
        </a:buClr>
        <a:buFont typeface="Arial"/>
        <a:buChar char="•"/>
        <a:defRPr sz="2400" kern="1200">
          <a:solidFill>
            <a:schemeClr val="tx1">
              <a:lumMod val="75000"/>
              <a:lumOff val="25000"/>
            </a:schemeClr>
          </a:solidFill>
          <a:latin typeface="+mn-lt"/>
          <a:ea typeface="+mn-ea"/>
          <a:cs typeface="+mn-cs"/>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www.ncbi.nlm.nih.gov/pubmed/?term=Mayne%20S%5BAuthor%5D&amp;cauthor=true&amp;cauthor_uid=2931857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antibiotikaiallmennpraksis.no/" TargetMode="External"/><Relationship Id="rId4" Type="http://schemas.openxmlformats.org/officeDocument/2006/relationships/hyperlink" Target="https://www.helsedirektoratet.no/retningslinjer/antibiotika-i-primaerhelsetjenesten%20og%20www.antibiotikaiallmennpraksis.no"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s://www.ncbi.nlm.nih.gov/pmc/articles/PMC5872137/" TargetMode="External"/><Relationship Id="rId3" Type="http://schemas.openxmlformats.org/officeDocument/2006/relationships/hyperlink" Target="http://www.antibiotikaiallmennpraksis.no/" TargetMode="External"/><Relationship Id="rId7" Type="http://schemas.openxmlformats.org/officeDocument/2006/relationships/hyperlink" Target="https://gupea.ub.gu.se/bitstream/2077/35204/1/gupea_2077_35204_1.pdf"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pubmed.ncbi.nlm.nih.gov/32896586/" TargetMode="External"/><Relationship Id="rId5" Type="http://schemas.openxmlformats.org/officeDocument/2006/relationships/hyperlink" Target="https://pubmed.ncbi.nlm.nih.gov/29395509/" TargetMode="External"/><Relationship Id="rId4" Type="http://schemas.openxmlformats.org/officeDocument/2006/relationships/hyperlink" Target="https://pubmed.ncbi.nlm.nih.gov/17577815/" TargetMode="External"/><Relationship Id="rId9" Type="http://schemas.openxmlformats.org/officeDocument/2006/relationships/hyperlink" Target="https://bmjopen.bmj.com/content/6/5/e01123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nb-NO" altLang="nb-NO" sz="4400" b="1" dirty="0">
                <a:solidFill>
                  <a:srgbClr val="1A7674"/>
                </a:solidFill>
              </a:rPr>
              <a:t>ANTIBIOTIKABRUK I PRIMÆRHELSETJENESTEN</a:t>
            </a:r>
            <a:endParaRPr lang="en-US" sz="4400" b="1" dirty="0">
              <a:solidFill>
                <a:srgbClr val="1A7674"/>
              </a:solidFill>
            </a:endParaRPr>
          </a:p>
        </p:txBody>
      </p:sp>
      <p:sp>
        <p:nvSpPr>
          <p:cNvPr id="3" name="Subtitle 2"/>
          <p:cNvSpPr>
            <a:spLocks noGrp="1"/>
          </p:cNvSpPr>
          <p:nvPr>
            <p:ph type="subTitle" idx="1"/>
          </p:nvPr>
        </p:nvSpPr>
        <p:spPr/>
        <p:txBody>
          <a:bodyPr>
            <a:normAutofit/>
          </a:bodyPr>
          <a:lstStyle/>
          <a:p>
            <a:r>
              <a:rPr lang="nb-NO" sz="4400">
                <a:solidFill>
                  <a:srgbClr val="219993"/>
                </a:solidFill>
              </a:rPr>
              <a:t>– </a:t>
            </a:r>
            <a:r>
              <a:rPr lang="nb-NO" sz="4400" dirty="0">
                <a:solidFill>
                  <a:srgbClr val="219993"/>
                </a:solidFill>
              </a:rPr>
              <a:t>sykepleierens rolle </a:t>
            </a:r>
          </a:p>
          <a:p>
            <a:endParaRPr lang="nb-NO" sz="6000" b="1" dirty="0">
              <a:solidFill>
                <a:srgbClr val="219993"/>
              </a:solidFill>
            </a:endParaRPr>
          </a:p>
        </p:txBody>
      </p:sp>
    </p:spTree>
    <p:extLst>
      <p:ext uri="{BB962C8B-B14F-4D97-AF65-F5344CB8AC3E}">
        <p14:creationId xmlns:p14="http://schemas.microsoft.com/office/powerpoint/2010/main" val="924490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a:t>Case 1 – Laura Larsen på sykehjem</a:t>
            </a:r>
            <a:endParaRPr lang="en-US"/>
          </a:p>
        </p:txBody>
      </p:sp>
      <p:sp>
        <p:nvSpPr>
          <p:cNvPr id="3" name="Content Placeholder 2"/>
          <p:cNvSpPr>
            <a:spLocks noGrp="1"/>
          </p:cNvSpPr>
          <p:nvPr>
            <p:ph idx="1"/>
          </p:nvPr>
        </p:nvSpPr>
        <p:spPr>
          <a:xfrm>
            <a:off x="535482" y="2292500"/>
            <a:ext cx="7579818" cy="4336900"/>
          </a:xfrm>
        </p:spPr>
        <p:txBody>
          <a:bodyPr>
            <a:normAutofit/>
          </a:bodyPr>
          <a:lstStyle/>
          <a:p>
            <a:pPr marL="342900"/>
            <a:r>
              <a:rPr lang="nb-NO" dirty="0"/>
              <a:t>Du observer og spør etter spesifikke symptomer fra urinveiene</a:t>
            </a:r>
          </a:p>
          <a:p>
            <a:pPr marL="342900"/>
            <a:r>
              <a:rPr lang="nb-NO" altLang="nb-NO" dirty="0">
                <a:solidFill>
                  <a:schemeClr val="tx1"/>
                </a:solidFill>
              </a:rPr>
              <a:t>Du sjekker allmenntilstand og vitale </a:t>
            </a:r>
            <a:r>
              <a:rPr lang="nb-NO" altLang="nb-NO" dirty="0" err="1">
                <a:solidFill>
                  <a:schemeClr val="tx1"/>
                </a:solidFill>
              </a:rPr>
              <a:t>parametre</a:t>
            </a:r>
            <a:endParaRPr lang="nb-NO" altLang="nb-NO" dirty="0">
              <a:solidFill>
                <a:schemeClr val="tx1"/>
              </a:solidFill>
            </a:endParaRPr>
          </a:p>
          <a:p>
            <a:pPr marL="342900"/>
            <a:r>
              <a:rPr lang="nb-NO" altLang="nb-NO" dirty="0">
                <a:solidFill>
                  <a:schemeClr val="tx1"/>
                </a:solidFill>
              </a:rPr>
              <a:t>Laura ikke har spesifikke tegn fra urinveiene. Du lar være å ta </a:t>
            </a:r>
            <a:r>
              <a:rPr lang="nb-NO" altLang="nb-NO" dirty="0" err="1">
                <a:solidFill>
                  <a:schemeClr val="tx1"/>
                </a:solidFill>
              </a:rPr>
              <a:t>urinstiks</a:t>
            </a:r>
            <a:r>
              <a:rPr lang="nb-NO" altLang="nb-NO" dirty="0">
                <a:solidFill>
                  <a:schemeClr val="tx1"/>
                </a:solidFill>
              </a:rPr>
              <a:t>.</a:t>
            </a:r>
          </a:p>
          <a:p>
            <a:pPr marL="342900"/>
            <a:endParaRPr lang="nb-NO" b="1" dirty="0"/>
          </a:p>
          <a:p>
            <a:pPr marL="0" indent="0">
              <a:buNone/>
            </a:pPr>
            <a:r>
              <a:rPr lang="nb-NO" b="1" dirty="0"/>
              <a:t>Diskuter med sidemannen:</a:t>
            </a:r>
          </a:p>
          <a:p>
            <a:pPr marL="0" indent="0">
              <a:buNone/>
            </a:pPr>
            <a:r>
              <a:rPr lang="nb-NO" altLang="nb-NO" sz="2800" b="1" dirty="0">
                <a:solidFill>
                  <a:schemeClr val="tx1"/>
                </a:solidFill>
              </a:rPr>
              <a:t>Hva kan være årsaker </a:t>
            </a:r>
          </a:p>
          <a:p>
            <a:pPr marL="0" indent="0">
              <a:buNone/>
            </a:pPr>
            <a:r>
              <a:rPr lang="nb-NO" altLang="nb-NO" sz="2800" b="1" dirty="0">
                <a:solidFill>
                  <a:schemeClr val="tx1"/>
                </a:solidFill>
              </a:rPr>
              <a:t>til forvirringen?</a:t>
            </a:r>
            <a:endParaRPr lang="nb-NO" sz="2800" b="1" dirty="0"/>
          </a:p>
          <a:p>
            <a:endParaRPr lang="en-US" dirty="0"/>
          </a:p>
        </p:txBody>
      </p:sp>
      <p:pic>
        <p:nvPicPr>
          <p:cNvPr id="6" name="Picture 5" descr="Gammel dame"/>
          <p:cNvPicPr>
            <a:picLocks noChangeAspect="1"/>
          </p:cNvPicPr>
          <p:nvPr/>
        </p:nvPicPr>
        <p:blipFill rotWithShape="1">
          <a:blip r:embed="rId3"/>
          <a:srcRect r="1422"/>
          <a:stretch/>
        </p:blipFill>
        <p:spPr>
          <a:xfrm>
            <a:off x="5281863" y="4117898"/>
            <a:ext cx="3862137" cy="2740101"/>
          </a:xfrm>
          <a:prstGeom prst="rect">
            <a:avLst/>
          </a:prstGeom>
        </p:spPr>
      </p:pic>
    </p:spTree>
    <p:extLst>
      <p:ext uri="{BB962C8B-B14F-4D97-AF65-F5344CB8AC3E}">
        <p14:creationId xmlns:p14="http://schemas.microsoft.com/office/powerpoint/2010/main" val="3471471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5482" y="2292500"/>
            <a:ext cx="8229600" cy="4476600"/>
          </a:xfrm>
        </p:spPr>
        <p:txBody>
          <a:bodyPr>
            <a:normAutofit/>
          </a:bodyPr>
          <a:lstStyle/>
          <a:p>
            <a:pPr marL="342900"/>
            <a:r>
              <a:rPr lang="nb-NO" dirty="0"/>
              <a:t>Legemidler: </a:t>
            </a:r>
          </a:p>
          <a:p>
            <a:pPr marL="743850" lvl="1"/>
            <a:r>
              <a:rPr lang="sv-SE" dirty="0"/>
              <a:t>For høye doser?</a:t>
            </a:r>
          </a:p>
          <a:p>
            <a:pPr marL="743850" lvl="1"/>
            <a:r>
              <a:rPr lang="sv-SE" dirty="0"/>
              <a:t>Legemiddelinteraksjoner?</a:t>
            </a:r>
          </a:p>
          <a:p>
            <a:pPr marL="743850" lvl="1"/>
            <a:r>
              <a:rPr lang="sv-SE" dirty="0"/>
              <a:t>For mange legemidler?</a:t>
            </a:r>
          </a:p>
          <a:p>
            <a:pPr marL="743850" lvl="1"/>
            <a:r>
              <a:rPr lang="sv-SE" dirty="0"/>
              <a:t>Nye legemidler</a:t>
            </a:r>
            <a:r>
              <a:rPr lang="en-US" dirty="0"/>
              <a:t>?</a:t>
            </a:r>
            <a:endParaRPr lang="sv-SE" dirty="0"/>
          </a:p>
          <a:p>
            <a:pPr marL="342900"/>
            <a:r>
              <a:rPr lang="nb-NO" dirty="0"/>
              <a:t>Endringer i omgivelser eller personale?</a:t>
            </a:r>
          </a:p>
          <a:p>
            <a:r>
              <a:rPr lang="nb-NO" dirty="0"/>
              <a:t>En «dårlig» dag?</a:t>
            </a:r>
          </a:p>
          <a:p>
            <a:r>
              <a:rPr lang="nb-NO" dirty="0"/>
              <a:t>Dehydrering eller obstipasjon?</a:t>
            </a:r>
          </a:p>
          <a:p>
            <a:r>
              <a:rPr lang="nb-NO" dirty="0"/>
              <a:t>Andre sykdommer? </a:t>
            </a:r>
          </a:p>
          <a:p>
            <a:r>
              <a:rPr lang="nb-NO" dirty="0"/>
              <a:t>Smerte?</a:t>
            </a:r>
          </a:p>
          <a:p>
            <a:endParaRPr lang="nb-NO" dirty="0"/>
          </a:p>
          <a:p>
            <a:endParaRPr lang="nb-NO" dirty="0"/>
          </a:p>
        </p:txBody>
      </p:sp>
      <p:sp>
        <p:nvSpPr>
          <p:cNvPr id="2" name="Title 1"/>
          <p:cNvSpPr>
            <a:spLocks noGrp="1"/>
          </p:cNvSpPr>
          <p:nvPr>
            <p:ph type="title"/>
          </p:nvPr>
        </p:nvSpPr>
        <p:spPr/>
        <p:txBody>
          <a:bodyPr>
            <a:normAutofit/>
          </a:bodyPr>
          <a:lstStyle/>
          <a:p>
            <a:r>
              <a:rPr lang="nb-NO" sz="3800"/>
              <a:t>Forhold som kan forårsake økt forvirring</a:t>
            </a:r>
            <a:endParaRPr lang="en-US" sz="380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617243" y="3331244"/>
            <a:ext cx="4030579" cy="3022934"/>
          </a:xfrm>
          <a:prstGeom prst="rect">
            <a:avLst/>
          </a:prstGeom>
        </p:spPr>
      </p:pic>
    </p:spTree>
    <p:extLst>
      <p:ext uri="{BB962C8B-B14F-4D97-AF65-F5344CB8AC3E}">
        <p14:creationId xmlns:p14="http://schemas.microsoft.com/office/powerpoint/2010/main" val="2631472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87500" y="723900"/>
            <a:ext cx="5334000" cy="5162925"/>
          </a:xfrm>
        </p:spPr>
        <p:txBody>
          <a:bodyPr>
            <a:normAutofit/>
          </a:bodyPr>
          <a:lstStyle/>
          <a:p>
            <a:pPr marL="0" indent="0" algn="ctr">
              <a:spcBef>
                <a:spcPct val="50000"/>
              </a:spcBef>
              <a:buNone/>
            </a:pPr>
            <a:r>
              <a:rPr lang="en-US" sz="2800" dirty="0" err="1">
                <a:solidFill>
                  <a:srgbClr val="000000"/>
                </a:solidFill>
              </a:rPr>
              <a:t>Hva</a:t>
            </a:r>
            <a:r>
              <a:rPr lang="en-US" sz="2800" dirty="0">
                <a:solidFill>
                  <a:srgbClr val="000000"/>
                </a:solidFill>
              </a:rPr>
              <a:t> </a:t>
            </a:r>
            <a:r>
              <a:rPr lang="en-US" sz="2800" dirty="0" err="1">
                <a:solidFill>
                  <a:srgbClr val="000000"/>
                </a:solidFill>
              </a:rPr>
              <a:t>er</a:t>
            </a:r>
            <a:r>
              <a:rPr lang="en-US" sz="2800" dirty="0">
                <a:solidFill>
                  <a:srgbClr val="000000"/>
                </a:solidFill>
              </a:rPr>
              <a:t> de </a:t>
            </a:r>
            <a:r>
              <a:rPr lang="en-US" sz="2800" dirty="0" err="1">
                <a:solidFill>
                  <a:srgbClr val="000000"/>
                </a:solidFill>
              </a:rPr>
              <a:t>vanligste</a:t>
            </a:r>
            <a:r>
              <a:rPr lang="en-US" sz="2800" dirty="0">
                <a:solidFill>
                  <a:srgbClr val="000000"/>
                </a:solidFill>
              </a:rPr>
              <a:t> </a:t>
            </a:r>
            <a:r>
              <a:rPr lang="en-US" sz="2800" dirty="0" err="1">
                <a:solidFill>
                  <a:srgbClr val="000000"/>
                </a:solidFill>
              </a:rPr>
              <a:t>årsakene</a:t>
            </a:r>
            <a:r>
              <a:rPr lang="en-US" sz="2800" dirty="0">
                <a:solidFill>
                  <a:srgbClr val="000000"/>
                </a:solidFill>
              </a:rPr>
              <a:t> </a:t>
            </a:r>
            <a:r>
              <a:rPr lang="en-US" sz="2800" dirty="0" err="1">
                <a:solidFill>
                  <a:srgbClr val="000000"/>
                </a:solidFill>
              </a:rPr>
              <a:t>til</a:t>
            </a:r>
            <a:r>
              <a:rPr lang="en-US" sz="2800" dirty="0">
                <a:solidFill>
                  <a:srgbClr val="000000"/>
                </a:solidFill>
              </a:rPr>
              <a:t> at </a:t>
            </a:r>
            <a:r>
              <a:rPr lang="en-US" sz="2800" dirty="0" err="1">
                <a:solidFill>
                  <a:srgbClr val="000000"/>
                </a:solidFill>
              </a:rPr>
              <a:t>personalet</a:t>
            </a:r>
            <a:r>
              <a:rPr lang="en-US" sz="2800" dirty="0">
                <a:solidFill>
                  <a:srgbClr val="000000"/>
                </a:solidFill>
              </a:rPr>
              <a:t> </a:t>
            </a:r>
            <a:r>
              <a:rPr lang="en-US" sz="2800" dirty="0" err="1">
                <a:solidFill>
                  <a:srgbClr val="000000"/>
                </a:solidFill>
              </a:rPr>
              <a:t>mistenker</a:t>
            </a:r>
            <a:r>
              <a:rPr lang="en-US" sz="2800" dirty="0">
                <a:solidFill>
                  <a:srgbClr val="000000"/>
                </a:solidFill>
              </a:rPr>
              <a:t> UVI </a:t>
            </a:r>
            <a:r>
              <a:rPr lang="en-US" sz="2800" dirty="0" err="1">
                <a:solidFill>
                  <a:srgbClr val="000000"/>
                </a:solidFill>
              </a:rPr>
              <a:t>blant</a:t>
            </a:r>
            <a:r>
              <a:rPr lang="en-US" sz="2800" dirty="0">
                <a:solidFill>
                  <a:srgbClr val="000000"/>
                </a:solidFill>
              </a:rPr>
              <a:t> </a:t>
            </a:r>
            <a:r>
              <a:rPr lang="en-US" sz="2800" dirty="0" err="1">
                <a:solidFill>
                  <a:srgbClr val="000000"/>
                </a:solidFill>
              </a:rPr>
              <a:t>beboere</a:t>
            </a:r>
            <a:r>
              <a:rPr lang="en-US" sz="2800" dirty="0">
                <a:solidFill>
                  <a:srgbClr val="000000"/>
                </a:solidFill>
              </a:rPr>
              <a:t> </a:t>
            </a:r>
            <a:r>
              <a:rPr lang="en-US" sz="2800" dirty="0" err="1">
                <a:solidFill>
                  <a:srgbClr val="000000"/>
                </a:solidFill>
              </a:rPr>
              <a:t>på</a:t>
            </a:r>
            <a:r>
              <a:rPr lang="en-US" sz="2800" dirty="0">
                <a:solidFill>
                  <a:srgbClr val="000000"/>
                </a:solidFill>
              </a:rPr>
              <a:t> </a:t>
            </a:r>
            <a:r>
              <a:rPr lang="en-US" sz="2800" dirty="0" err="1">
                <a:solidFill>
                  <a:srgbClr val="000000"/>
                </a:solidFill>
              </a:rPr>
              <a:t>sykehjem</a:t>
            </a:r>
            <a:r>
              <a:rPr lang="en-US" sz="2800" dirty="0">
                <a:solidFill>
                  <a:srgbClr val="000000"/>
                </a:solidFill>
              </a:rPr>
              <a:t>?</a:t>
            </a:r>
            <a:r>
              <a:rPr lang="sv-SE" sz="2800" dirty="0">
                <a:solidFill>
                  <a:srgbClr val="000000"/>
                </a:solidFill>
              </a:rPr>
              <a:t> </a:t>
            </a:r>
          </a:p>
          <a:p>
            <a:pPr marL="0" indent="0" algn="ctr">
              <a:spcBef>
                <a:spcPct val="50000"/>
              </a:spcBef>
              <a:buNone/>
            </a:pPr>
            <a:r>
              <a:rPr lang="sv-SE" sz="2800" dirty="0">
                <a:solidFill>
                  <a:srgbClr val="000000"/>
                </a:solidFill>
              </a:rPr>
              <a:t>Er det </a:t>
            </a:r>
            <a:r>
              <a:rPr lang="sv-SE" sz="2800" dirty="0" err="1">
                <a:solidFill>
                  <a:srgbClr val="000000"/>
                </a:solidFill>
              </a:rPr>
              <a:t>symptomer</a:t>
            </a:r>
            <a:r>
              <a:rPr lang="sv-SE" sz="2800" dirty="0">
                <a:solidFill>
                  <a:srgbClr val="000000"/>
                </a:solidFill>
              </a:rPr>
              <a:t> </a:t>
            </a:r>
            <a:r>
              <a:rPr lang="sv-SE" sz="2800" dirty="0" err="1">
                <a:solidFill>
                  <a:srgbClr val="000000"/>
                </a:solidFill>
              </a:rPr>
              <a:t>fra</a:t>
            </a:r>
            <a:r>
              <a:rPr lang="sv-SE" sz="2800" dirty="0">
                <a:solidFill>
                  <a:srgbClr val="000000"/>
                </a:solidFill>
              </a:rPr>
              <a:t> </a:t>
            </a:r>
            <a:r>
              <a:rPr lang="sv-SE" sz="2800" dirty="0" err="1">
                <a:solidFill>
                  <a:srgbClr val="000000"/>
                </a:solidFill>
              </a:rPr>
              <a:t>urinveiene</a:t>
            </a:r>
            <a:r>
              <a:rPr lang="sv-SE" sz="2800" dirty="0">
                <a:solidFill>
                  <a:srgbClr val="000000"/>
                </a:solidFill>
              </a:rPr>
              <a:t>?</a:t>
            </a:r>
            <a:r>
              <a:rPr lang="en-US" sz="2800" dirty="0">
                <a:solidFill>
                  <a:srgbClr val="000000"/>
                </a:solidFill>
              </a:rPr>
              <a:t>  </a:t>
            </a:r>
          </a:p>
          <a:p>
            <a:pPr marL="0" lvl="0" indent="0" algn="ctr" eaLnBrk="0" hangingPunct="0">
              <a:buNone/>
            </a:pPr>
            <a:r>
              <a:rPr lang="en-US" altLang="sv-SE" sz="2800" dirty="0" err="1">
                <a:solidFill>
                  <a:srgbClr val="219993"/>
                </a:solidFill>
              </a:rPr>
              <a:t>Svar</a:t>
            </a:r>
            <a:r>
              <a:rPr lang="en-US" altLang="sv-SE" sz="2800" dirty="0">
                <a:solidFill>
                  <a:srgbClr val="219993"/>
                </a:solidFill>
              </a:rPr>
              <a:t>: </a:t>
            </a:r>
            <a:r>
              <a:rPr lang="en-US" altLang="sv-SE" sz="2800" dirty="0" err="1">
                <a:solidFill>
                  <a:srgbClr val="219993"/>
                </a:solidFill>
              </a:rPr>
              <a:t>Nei</a:t>
            </a:r>
            <a:r>
              <a:rPr lang="en-US" altLang="sv-SE" sz="2800" dirty="0">
                <a:solidFill>
                  <a:srgbClr val="219993"/>
                </a:solidFill>
              </a:rPr>
              <a:t>. </a:t>
            </a:r>
            <a:r>
              <a:rPr lang="en-US" altLang="sv-SE" sz="2800" dirty="0" err="1">
                <a:solidFill>
                  <a:srgbClr val="219993"/>
                </a:solidFill>
              </a:rPr>
              <a:t>Symptomer</a:t>
            </a:r>
            <a:r>
              <a:rPr lang="en-US" altLang="sv-SE" sz="2800" dirty="0">
                <a:solidFill>
                  <a:srgbClr val="219993"/>
                </a:solidFill>
              </a:rPr>
              <a:t> </a:t>
            </a:r>
            <a:r>
              <a:rPr lang="en-US" altLang="sv-SE" sz="2800" dirty="0" err="1">
                <a:solidFill>
                  <a:srgbClr val="219993"/>
                </a:solidFill>
              </a:rPr>
              <a:t>som</a:t>
            </a:r>
            <a:r>
              <a:rPr lang="en-US" altLang="sv-SE" sz="2800" dirty="0">
                <a:solidFill>
                  <a:srgbClr val="219993"/>
                </a:solidFill>
              </a:rPr>
              <a:t> </a:t>
            </a:r>
            <a:r>
              <a:rPr lang="en-US" altLang="sv-SE" sz="2800" dirty="0" err="1">
                <a:solidFill>
                  <a:srgbClr val="219993"/>
                </a:solidFill>
              </a:rPr>
              <a:t>ikke</a:t>
            </a:r>
            <a:r>
              <a:rPr lang="en-US" altLang="sv-SE" sz="2800" dirty="0">
                <a:solidFill>
                  <a:srgbClr val="219993"/>
                </a:solidFill>
              </a:rPr>
              <a:t> </a:t>
            </a:r>
            <a:r>
              <a:rPr lang="en-US" altLang="sv-SE" sz="2800" dirty="0" err="1">
                <a:solidFill>
                  <a:srgbClr val="219993"/>
                </a:solidFill>
              </a:rPr>
              <a:t>er</a:t>
            </a:r>
            <a:r>
              <a:rPr lang="en-US" altLang="sv-SE" sz="2800" dirty="0">
                <a:solidFill>
                  <a:srgbClr val="219993"/>
                </a:solidFill>
              </a:rPr>
              <a:t> </a:t>
            </a:r>
            <a:r>
              <a:rPr lang="en-US" altLang="sv-SE" sz="2800" dirty="0" err="1">
                <a:solidFill>
                  <a:srgbClr val="219993"/>
                </a:solidFill>
              </a:rPr>
              <a:t>spesifikt</a:t>
            </a:r>
            <a:r>
              <a:rPr lang="en-US" altLang="sv-SE" sz="2800" dirty="0">
                <a:solidFill>
                  <a:srgbClr val="219993"/>
                </a:solidFill>
              </a:rPr>
              <a:t> </a:t>
            </a:r>
            <a:r>
              <a:rPr lang="en-US" altLang="sv-SE" sz="2800" dirty="0" err="1">
                <a:solidFill>
                  <a:srgbClr val="219993"/>
                </a:solidFill>
              </a:rPr>
              <a:t>fra</a:t>
            </a:r>
            <a:r>
              <a:rPr lang="en-US" altLang="sv-SE" sz="2800" dirty="0">
                <a:solidFill>
                  <a:srgbClr val="219993"/>
                </a:solidFill>
              </a:rPr>
              <a:t> </a:t>
            </a:r>
            <a:r>
              <a:rPr lang="en-US" altLang="sv-SE" sz="2800" dirty="0" err="1">
                <a:solidFill>
                  <a:srgbClr val="219993"/>
                </a:solidFill>
              </a:rPr>
              <a:t>urinveiene</a:t>
            </a:r>
            <a:r>
              <a:rPr lang="en-US" altLang="sv-SE" sz="2800" dirty="0">
                <a:solidFill>
                  <a:srgbClr val="219993"/>
                </a:solidFill>
              </a:rPr>
              <a:t>,  </a:t>
            </a:r>
            <a:r>
              <a:rPr lang="en-US" altLang="sv-SE" sz="2800" dirty="0" err="1">
                <a:solidFill>
                  <a:srgbClr val="219993"/>
                </a:solidFill>
              </a:rPr>
              <a:t>forvirring</a:t>
            </a:r>
            <a:r>
              <a:rPr lang="en-US" altLang="sv-SE" sz="2800" dirty="0">
                <a:solidFill>
                  <a:srgbClr val="219993"/>
                </a:solidFill>
              </a:rPr>
              <a:t> </a:t>
            </a:r>
            <a:r>
              <a:rPr lang="en-US" altLang="sv-SE" sz="2800" dirty="0" err="1">
                <a:solidFill>
                  <a:srgbClr val="219993"/>
                </a:solidFill>
              </a:rPr>
              <a:t>og</a:t>
            </a:r>
            <a:r>
              <a:rPr lang="en-US" altLang="sv-SE" sz="2800" dirty="0">
                <a:solidFill>
                  <a:srgbClr val="219993"/>
                </a:solidFill>
              </a:rPr>
              <a:t> </a:t>
            </a:r>
            <a:r>
              <a:rPr lang="en-US" altLang="sv-SE" sz="2800" dirty="0" err="1">
                <a:solidFill>
                  <a:srgbClr val="219993"/>
                </a:solidFill>
              </a:rPr>
              <a:t>uro</a:t>
            </a:r>
            <a:r>
              <a:rPr lang="en-US" altLang="sv-SE" sz="2800" dirty="0">
                <a:solidFill>
                  <a:srgbClr val="219993"/>
                </a:solidFill>
              </a:rPr>
              <a:t>, </a:t>
            </a:r>
            <a:r>
              <a:rPr lang="en-US" altLang="sv-SE" sz="2800" dirty="0" err="1">
                <a:solidFill>
                  <a:srgbClr val="219993"/>
                </a:solidFill>
              </a:rPr>
              <a:t>er</a:t>
            </a:r>
            <a:r>
              <a:rPr lang="en-US" altLang="sv-SE" sz="2800" dirty="0">
                <a:solidFill>
                  <a:srgbClr val="219993"/>
                </a:solidFill>
              </a:rPr>
              <a:t> de </a:t>
            </a:r>
            <a:r>
              <a:rPr lang="en-US" altLang="sv-SE" sz="2800" dirty="0" err="1">
                <a:solidFill>
                  <a:srgbClr val="219993"/>
                </a:solidFill>
              </a:rPr>
              <a:t>vanligste</a:t>
            </a:r>
            <a:r>
              <a:rPr lang="en-US" altLang="sv-SE" sz="2800" dirty="0">
                <a:solidFill>
                  <a:srgbClr val="219993"/>
                </a:solidFill>
              </a:rPr>
              <a:t> </a:t>
            </a:r>
            <a:r>
              <a:rPr lang="en-US" altLang="sv-SE" sz="2800" dirty="0" err="1">
                <a:solidFill>
                  <a:srgbClr val="219993"/>
                </a:solidFill>
              </a:rPr>
              <a:t>årsakene</a:t>
            </a:r>
            <a:r>
              <a:rPr lang="en-US" altLang="sv-SE" sz="2800" dirty="0">
                <a:solidFill>
                  <a:srgbClr val="219993"/>
                </a:solidFill>
              </a:rPr>
              <a:t> </a:t>
            </a:r>
            <a:r>
              <a:rPr lang="en-US" altLang="sv-SE" sz="2800" dirty="0" err="1">
                <a:solidFill>
                  <a:srgbClr val="219993"/>
                </a:solidFill>
              </a:rPr>
              <a:t>til</a:t>
            </a:r>
            <a:r>
              <a:rPr lang="en-US" altLang="sv-SE" sz="2800" dirty="0">
                <a:solidFill>
                  <a:srgbClr val="219993"/>
                </a:solidFill>
              </a:rPr>
              <a:t> at </a:t>
            </a:r>
            <a:r>
              <a:rPr lang="en-US" altLang="sv-SE" sz="2800" dirty="0" err="1">
                <a:solidFill>
                  <a:srgbClr val="219993"/>
                </a:solidFill>
              </a:rPr>
              <a:t>personalet</a:t>
            </a:r>
            <a:r>
              <a:rPr lang="en-US" altLang="sv-SE" sz="2800" dirty="0">
                <a:solidFill>
                  <a:srgbClr val="219993"/>
                </a:solidFill>
              </a:rPr>
              <a:t> </a:t>
            </a:r>
            <a:r>
              <a:rPr lang="en-US" altLang="sv-SE" sz="2800" dirty="0" err="1">
                <a:solidFill>
                  <a:srgbClr val="219993"/>
                </a:solidFill>
              </a:rPr>
              <a:t>mistenker</a:t>
            </a:r>
            <a:r>
              <a:rPr lang="en-US" altLang="sv-SE" sz="2800" dirty="0">
                <a:solidFill>
                  <a:srgbClr val="219993"/>
                </a:solidFill>
              </a:rPr>
              <a:t> UVI hos </a:t>
            </a:r>
            <a:r>
              <a:rPr lang="en-US" altLang="sv-SE" sz="2800" dirty="0" err="1">
                <a:solidFill>
                  <a:srgbClr val="219993"/>
                </a:solidFill>
              </a:rPr>
              <a:t>pasienter</a:t>
            </a:r>
            <a:r>
              <a:rPr lang="en-US" altLang="sv-SE" sz="2800" dirty="0">
                <a:solidFill>
                  <a:srgbClr val="219993"/>
                </a:solidFill>
              </a:rPr>
              <a:t> </a:t>
            </a:r>
            <a:r>
              <a:rPr lang="en-US" altLang="sv-SE" sz="2800" dirty="0" err="1">
                <a:solidFill>
                  <a:srgbClr val="219993"/>
                </a:solidFill>
              </a:rPr>
              <a:t>på</a:t>
            </a:r>
            <a:r>
              <a:rPr lang="en-US" altLang="sv-SE" sz="2800" dirty="0">
                <a:solidFill>
                  <a:srgbClr val="219993"/>
                </a:solidFill>
              </a:rPr>
              <a:t> </a:t>
            </a:r>
            <a:r>
              <a:rPr lang="en-US" altLang="sv-SE" sz="2800" dirty="0" err="1">
                <a:solidFill>
                  <a:srgbClr val="219993"/>
                </a:solidFill>
              </a:rPr>
              <a:t>sykehjem</a:t>
            </a:r>
            <a:endParaRPr lang="en-US" altLang="sv-SE" sz="2800" dirty="0">
              <a:solidFill>
                <a:srgbClr val="219993"/>
              </a:solidFill>
            </a:endParaRPr>
          </a:p>
          <a:p>
            <a:pPr lvl="0" algn="ctr" eaLnBrk="0" hangingPunct="0"/>
            <a:endParaRPr lang="en-US" altLang="sv-SE" sz="2800" dirty="0"/>
          </a:p>
          <a:p>
            <a:pPr lvl="0" algn="ctr" eaLnBrk="0" hangingPunct="0"/>
            <a:endParaRPr lang="nb-NO" sz="2800" dirty="0"/>
          </a:p>
        </p:txBody>
      </p:sp>
      <p:pic>
        <p:nvPicPr>
          <p:cNvPr id="8" name="Picture 7" descr="Gammel mann i rullestol - sett bakfr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500" y="2800351"/>
            <a:ext cx="5334000" cy="3691630"/>
          </a:xfrm>
          <a:prstGeom prst="rect">
            <a:avLst/>
          </a:prstGeom>
        </p:spPr>
      </p:pic>
      <p:sp>
        <p:nvSpPr>
          <p:cNvPr id="2" name="Rektangel 1"/>
          <p:cNvSpPr/>
          <p:nvPr/>
        </p:nvSpPr>
        <p:spPr>
          <a:xfrm>
            <a:off x="364067" y="6491981"/>
            <a:ext cx="8017933" cy="338554"/>
          </a:xfrm>
          <a:prstGeom prst="rect">
            <a:avLst/>
          </a:prstGeom>
        </p:spPr>
        <p:txBody>
          <a:bodyPr wrap="square">
            <a:spAutoFit/>
          </a:bodyPr>
          <a:lstStyle/>
          <a:p>
            <a:r>
              <a:rPr lang="nb-NO" sz="800" dirty="0"/>
              <a:t>Kilde: </a:t>
            </a:r>
            <a:r>
              <a:rPr lang="nb-NO" sz="800" u="sng" dirty="0" err="1">
                <a:hlinkClick r:id="rId4"/>
              </a:rPr>
              <a:t>Mayne</a:t>
            </a:r>
            <a:r>
              <a:rPr lang="nb-NO" sz="800" u="sng" dirty="0">
                <a:hlinkClick r:id="rId4"/>
              </a:rPr>
              <a:t> S</a:t>
            </a:r>
            <a:r>
              <a:rPr lang="nb-NO" sz="800" baseline="30000" dirty="0"/>
              <a:t>1, </a:t>
            </a:r>
            <a:r>
              <a:rPr lang="nb-NO" sz="800" dirty="0"/>
              <a:t>Sundvall, P.D, Gunnarsson, R. </a:t>
            </a:r>
            <a:r>
              <a:rPr lang="nb-NO" sz="800" dirty="0" err="1"/>
              <a:t>Confusion</a:t>
            </a:r>
            <a:r>
              <a:rPr lang="nb-NO" sz="800" dirty="0"/>
              <a:t> </a:t>
            </a:r>
            <a:r>
              <a:rPr lang="nb-NO" sz="800" dirty="0" err="1"/>
              <a:t>Strongly</a:t>
            </a:r>
            <a:r>
              <a:rPr lang="nb-NO" sz="800" dirty="0"/>
              <a:t> Associated </a:t>
            </a:r>
            <a:r>
              <a:rPr lang="nb-NO" sz="800" dirty="0" err="1"/>
              <a:t>with</a:t>
            </a:r>
            <a:r>
              <a:rPr lang="nb-NO" sz="800" dirty="0"/>
              <a:t> </a:t>
            </a:r>
            <a:r>
              <a:rPr lang="nb-NO" sz="800" dirty="0" err="1"/>
              <a:t>Antibiotic</a:t>
            </a:r>
            <a:r>
              <a:rPr lang="nb-NO" sz="800" dirty="0"/>
              <a:t> </a:t>
            </a:r>
            <a:r>
              <a:rPr lang="nb-NO" sz="800" dirty="0" err="1"/>
              <a:t>Prescribing</a:t>
            </a:r>
            <a:r>
              <a:rPr lang="nb-NO" sz="800" dirty="0"/>
              <a:t> </a:t>
            </a:r>
            <a:r>
              <a:rPr lang="nb-NO" sz="800" dirty="0" err="1"/>
              <a:t>Dueto</a:t>
            </a:r>
            <a:r>
              <a:rPr lang="nb-NO" sz="800" dirty="0"/>
              <a:t> </a:t>
            </a:r>
            <a:r>
              <a:rPr lang="nb-NO" sz="800" dirty="0" err="1"/>
              <a:t>Suspected</a:t>
            </a:r>
            <a:r>
              <a:rPr lang="nb-NO" sz="800" dirty="0"/>
              <a:t> </a:t>
            </a:r>
            <a:r>
              <a:rPr lang="nb-NO" sz="800" dirty="0" err="1"/>
              <a:t>Urinary</a:t>
            </a:r>
            <a:r>
              <a:rPr lang="nb-NO" sz="800" dirty="0"/>
              <a:t> </a:t>
            </a:r>
            <a:r>
              <a:rPr lang="nb-NO" sz="800" dirty="0" err="1"/>
              <a:t>Tract</a:t>
            </a:r>
            <a:r>
              <a:rPr lang="nb-NO" sz="800" dirty="0"/>
              <a:t> </a:t>
            </a:r>
            <a:r>
              <a:rPr lang="nb-NO" sz="800" dirty="0" err="1"/>
              <a:t>Infections</a:t>
            </a:r>
            <a:r>
              <a:rPr lang="nb-NO" sz="800" dirty="0"/>
              <a:t> in </a:t>
            </a:r>
            <a:r>
              <a:rPr lang="nb-NO" sz="800" dirty="0" err="1"/>
              <a:t>Nursing</a:t>
            </a:r>
            <a:r>
              <a:rPr lang="nb-NO" sz="800" dirty="0"/>
              <a:t> </a:t>
            </a:r>
            <a:r>
              <a:rPr lang="nb-NO" sz="800" dirty="0" err="1"/>
              <a:t>HomesSean</a:t>
            </a:r>
            <a:r>
              <a:rPr lang="nb-NO" sz="800" dirty="0"/>
              <a:t> </a:t>
            </a:r>
            <a:r>
              <a:rPr lang="nb-NO" sz="800" dirty="0" err="1"/>
              <a:t>Mayne</a:t>
            </a:r>
            <a:r>
              <a:rPr lang="nb-NO" sz="800" dirty="0"/>
              <a:t>, MBBS (Hons), J</a:t>
            </a:r>
            <a:r>
              <a:rPr lang="en-US" sz="800" dirty="0" err="1"/>
              <a:t>ournal</a:t>
            </a:r>
            <a:r>
              <a:rPr lang="en-US" sz="800" dirty="0"/>
              <a:t> compilation © 2017, The American Geriatrics Society. </a:t>
            </a:r>
            <a:r>
              <a:rPr lang="en-US" sz="800" dirty="0" err="1"/>
              <a:t>Hentet</a:t>
            </a:r>
            <a:r>
              <a:rPr lang="en-US" sz="800" dirty="0"/>
              <a:t> </a:t>
            </a:r>
            <a:r>
              <a:rPr lang="en-US" sz="800" dirty="0" err="1"/>
              <a:t>fra</a:t>
            </a:r>
            <a:r>
              <a:rPr lang="en-US" sz="800" dirty="0"/>
              <a:t> https://onlinelibrary.wiley.com/doi/epdf/10.1111/jgs.15179</a:t>
            </a:r>
            <a:endParaRPr lang="nb-NO" sz="800" dirty="0"/>
          </a:p>
        </p:txBody>
      </p:sp>
    </p:spTree>
    <p:extLst>
      <p:ext uri="{BB962C8B-B14F-4D97-AF65-F5344CB8AC3E}">
        <p14:creationId xmlns:p14="http://schemas.microsoft.com/office/powerpoint/2010/main" val="5063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a:t>Case 1 – Laura Larsen på sykehjem</a:t>
            </a:r>
            <a:endParaRPr lang="en-US"/>
          </a:p>
        </p:txBody>
      </p:sp>
      <p:sp>
        <p:nvSpPr>
          <p:cNvPr id="3" name="Content Placeholder 2"/>
          <p:cNvSpPr>
            <a:spLocks noGrp="1"/>
          </p:cNvSpPr>
          <p:nvPr>
            <p:ph idx="1"/>
          </p:nvPr>
        </p:nvSpPr>
        <p:spPr>
          <a:xfrm>
            <a:off x="535482" y="2292500"/>
            <a:ext cx="7579818" cy="4336900"/>
          </a:xfrm>
        </p:spPr>
        <p:txBody>
          <a:bodyPr>
            <a:normAutofit/>
          </a:bodyPr>
          <a:lstStyle/>
          <a:p>
            <a:pPr marL="342900"/>
            <a:r>
              <a:rPr lang="nb-NO" dirty="0">
                <a:solidFill>
                  <a:schemeClr val="tx1"/>
                </a:solidFill>
              </a:rPr>
              <a:t>Pårørende insisterer på at urinen til Laura Larsen blir undersøkt</a:t>
            </a:r>
          </a:p>
          <a:p>
            <a:pPr marL="342900"/>
            <a:r>
              <a:rPr lang="nb-NO" altLang="nb-NO" dirty="0">
                <a:solidFill>
                  <a:schemeClr val="tx1"/>
                </a:solidFill>
              </a:rPr>
              <a:t>Det blir tatt en </a:t>
            </a:r>
            <a:r>
              <a:rPr lang="nb-NO" altLang="nb-NO" dirty="0" err="1">
                <a:solidFill>
                  <a:schemeClr val="tx1"/>
                </a:solidFill>
              </a:rPr>
              <a:t>urinstiks</a:t>
            </a:r>
            <a:r>
              <a:rPr lang="nb-NO" altLang="nb-NO" dirty="0">
                <a:solidFill>
                  <a:schemeClr val="tx1"/>
                </a:solidFill>
              </a:rPr>
              <a:t>: Leukocytter 3+, nitritt positiv</a:t>
            </a:r>
          </a:p>
          <a:p>
            <a:pPr marL="342900"/>
            <a:r>
              <a:rPr lang="nb-NO" altLang="nb-NO" dirty="0">
                <a:solidFill>
                  <a:schemeClr val="tx1"/>
                </a:solidFill>
              </a:rPr>
              <a:t>Samtidig blir det endret på noen av hennes faste medisiner, og hun blir klarere</a:t>
            </a:r>
          </a:p>
          <a:p>
            <a:pPr marL="0" indent="0">
              <a:buNone/>
            </a:pPr>
            <a:endParaRPr lang="nb-NO" b="1" dirty="0"/>
          </a:p>
          <a:p>
            <a:pPr marL="0" indent="0">
              <a:buNone/>
            </a:pPr>
            <a:r>
              <a:rPr lang="nb-NO" b="1" dirty="0">
                <a:solidFill>
                  <a:schemeClr val="tx1"/>
                </a:solidFill>
              </a:rPr>
              <a:t>Diskuter med sidemannen:</a:t>
            </a:r>
          </a:p>
          <a:p>
            <a:pPr marL="0" indent="0">
              <a:buNone/>
            </a:pPr>
            <a:r>
              <a:rPr lang="nb-NO" altLang="nb-NO" sz="2800" b="1" dirty="0">
                <a:solidFill>
                  <a:schemeClr val="tx1"/>
                </a:solidFill>
              </a:rPr>
              <a:t>Hva betyr dette urinfunnet?</a:t>
            </a:r>
            <a:endParaRPr lang="nb-NO" sz="2800" b="1" dirty="0">
              <a:solidFill>
                <a:schemeClr val="tx1"/>
              </a:solidFill>
            </a:endParaRPr>
          </a:p>
          <a:p>
            <a:endParaRPr lang="en-US" dirty="0"/>
          </a:p>
        </p:txBody>
      </p:sp>
      <p:pic>
        <p:nvPicPr>
          <p:cNvPr id="6" name="Picture 5" descr="gammel dame"/>
          <p:cNvPicPr>
            <a:picLocks noChangeAspect="1"/>
          </p:cNvPicPr>
          <p:nvPr/>
        </p:nvPicPr>
        <p:blipFill rotWithShape="1">
          <a:blip r:embed="rId3"/>
          <a:srcRect r="1422"/>
          <a:stretch/>
        </p:blipFill>
        <p:spPr>
          <a:xfrm>
            <a:off x="5281863" y="4117898"/>
            <a:ext cx="3862137" cy="2740101"/>
          </a:xfrm>
          <a:prstGeom prst="rect">
            <a:avLst/>
          </a:prstGeom>
        </p:spPr>
      </p:pic>
    </p:spTree>
    <p:extLst>
      <p:ext uri="{BB962C8B-B14F-4D97-AF65-F5344CB8AC3E}">
        <p14:creationId xmlns:p14="http://schemas.microsoft.com/office/powerpoint/2010/main" val="2455048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dirty="0" err="1"/>
              <a:t>Asymptomatisk</a:t>
            </a:r>
            <a:r>
              <a:rPr lang="nb-NO" dirty="0"/>
              <a:t> </a:t>
            </a:r>
            <a:r>
              <a:rPr lang="nb-NO" dirty="0" err="1"/>
              <a:t>bakteriuri</a:t>
            </a:r>
            <a:endParaRPr lang="en-US" dirty="0"/>
          </a:p>
        </p:txBody>
      </p:sp>
      <p:sp>
        <p:nvSpPr>
          <p:cNvPr id="3" name="Content Placeholder 2"/>
          <p:cNvSpPr>
            <a:spLocks noGrp="1"/>
          </p:cNvSpPr>
          <p:nvPr>
            <p:ph idx="1"/>
          </p:nvPr>
        </p:nvSpPr>
        <p:spPr>
          <a:xfrm>
            <a:off x="535482" y="2292499"/>
            <a:ext cx="8229600" cy="4282472"/>
          </a:xfrm>
        </p:spPr>
        <p:txBody>
          <a:bodyPr>
            <a:noAutofit/>
          </a:bodyPr>
          <a:lstStyle/>
          <a:p>
            <a:pPr marL="0" indent="0">
              <a:buNone/>
            </a:pPr>
            <a:r>
              <a:rPr lang="nb-NO" sz="2800" dirty="0"/>
              <a:t>Bakterier i urinen, uten at man har plager</a:t>
            </a:r>
          </a:p>
          <a:p>
            <a:pPr marL="457200" indent="-457200"/>
            <a:r>
              <a:rPr lang="nb-NO" dirty="0"/>
              <a:t>Gir utslag på </a:t>
            </a:r>
            <a:r>
              <a:rPr lang="nb-NO" dirty="0" err="1"/>
              <a:t>urinstiks</a:t>
            </a:r>
            <a:endParaRPr lang="nb-NO" dirty="0"/>
          </a:p>
          <a:p>
            <a:pPr marL="0" indent="0">
              <a:buNone/>
            </a:pPr>
            <a:r>
              <a:rPr lang="nb-NO" sz="2800" dirty="0"/>
              <a:t>Spesifikke symptomer </a:t>
            </a:r>
          </a:p>
          <a:p>
            <a:r>
              <a:rPr lang="nb-NO" altLang="nb-NO" dirty="0"/>
              <a:t>Ingen!</a:t>
            </a:r>
          </a:p>
          <a:p>
            <a:pPr marL="0" indent="0">
              <a:buNone/>
            </a:pPr>
            <a:r>
              <a:rPr lang="nb-NO" dirty="0"/>
              <a:t>Opp til 50% av eldre på sykehjem har </a:t>
            </a:r>
            <a:r>
              <a:rPr lang="nb-NO" dirty="0" err="1"/>
              <a:t>asymptomatisk</a:t>
            </a:r>
            <a:r>
              <a:rPr lang="nb-NO" dirty="0"/>
              <a:t> </a:t>
            </a:r>
            <a:r>
              <a:rPr lang="nb-NO" dirty="0" err="1"/>
              <a:t>bakteriuri</a:t>
            </a:r>
            <a:r>
              <a:rPr lang="nb-NO" dirty="0"/>
              <a:t> </a:t>
            </a:r>
          </a:p>
          <a:p>
            <a:pPr marL="0" indent="0">
              <a:buNone/>
            </a:pPr>
            <a:r>
              <a:rPr lang="nb-NO" altLang="nb-NO" dirty="0"/>
              <a:t>Antibiotika ved ABU øker risikoen for:</a:t>
            </a:r>
          </a:p>
          <a:p>
            <a:r>
              <a:rPr lang="nb-NO" altLang="nb-NO" dirty="0"/>
              <a:t>Symptomgivende urinveisinfeksjon</a:t>
            </a:r>
          </a:p>
          <a:p>
            <a:r>
              <a:rPr lang="nb-NO" altLang="nb-NO" dirty="0"/>
              <a:t>Resistente bakterier</a:t>
            </a:r>
          </a:p>
          <a:p>
            <a:r>
              <a:rPr lang="nb-NO" altLang="nb-NO" dirty="0"/>
              <a:t>Bivirkninger</a:t>
            </a:r>
          </a:p>
        </p:txBody>
      </p:sp>
      <p:sp>
        <p:nvSpPr>
          <p:cNvPr id="4" name="Slide Number Placeholder 3"/>
          <p:cNvSpPr>
            <a:spLocks noGrp="1"/>
          </p:cNvSpPr>
          <p:nvPr>
            <p:ph type="sldNum" sz="quarter" idx="12"/>
          </p:nvPr>
        </p:nvSpPr>
        <p:spPr>
          <a:xfrm>
            <a:off x="8229600" y="6148136"/>
            <a:ext cx="914399" cy="709863"/>
          </a:xfrm>
          <a:noFill/>
        </p:spPr>
        <p:txBody>
          <a:bodyPr/>
          <a:lstStyle/>
          <a:p>
            <a:fld id="{5D310BF4-4FB1-EF42-A6F9-E197B72E94CF}" type="slidenum">
              <a:rPr lang="en-US" sz="1600" smtClean="0">
                <a:solidFill>
                  <a:schemeClr val="tx1"/>
                </a:solidFill>
              </a:rPr>
              <a:pPr/>
              <a:t>14</a:t>
            </a:fld>
            <a:endParaRPr lang="en-US" dirty="0">
              <a:solidFill>
                <a:schemeClr val="tx1"/>
              </a:solidFill>
            </a:endParaRPr>
          </a:p>
        </p:txBody>
      </p:sp>
    </p:spTree>
    <p:extLst>
      <p:ext uri="{BB962C8B-B14F-4D97-AF65-F5344CB8AC3E}">
        <p14:creationId xmlns:p14="http://schemas.microsoft.com/office/powerpoint/2010/main" val="3258984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llustrasjon av  Jens Styve - &quot;gullrekka&quot; urinstix"/>
          <p:cNvPicPr>
            <a:picLocks noChangeAspect="1"/>
          </p:cNvPicPr>
          <p:nvPr/>
        </p:nvPicPr>
        <p:blipFill rotWithShape="1">
          <a:blip r:embed="rId3">
            <a:extLst>
              <a:ext uri="{28A0092B-C50C-407E-A947-70E740481C1C}">
                <a14:useLocalDpi xmlns:a14="http://schemas.microsoft.com/office/drawing/2010/main" val="0"/>
              </a:ext>
            </a:extLst>
          </a:blip>
          <a:srcRect l="3157" t="7428" r="3638" b="7568"/>
          <a:stretch/>
        </p:blipFill>
        <p:spPr>
          <a:xfrm>
            <a:off x="58462" y="3400511"/>
            <a:ext cx="9021315" cy="3080450"/>
          </a:xfrm>
          <a:prstGeom prst="rect">
            <a:avLst/>
          </a:prstGeom>
        </p:spPr>
      </p:pic>
      <p:sp>
        <p:nvSpPr>
          <p:cNvPr id="115714" name="Title 1"/>
          <p:cNvSpPr>
            <a:spLocks noGrp="1"/>
          </p:cNvSpPr>
          <p:nvPr>
            <p:ph type="title"/>
          </p:nvPr>
        </p:nvSpPr>
        <p:spPr/>
        <p:txBody>
          <a:bodyPr/>
          <a:lstStyle/>
          <a:p>
            <a:pPr algn="l" eaLnBrk="1" hangingPunct="1"/>
            <a:r>
              <a:rPr lang="nb-NO" altLang="nb-NO" sz="4000">
                <a:solidFill>
                  <a:schemeClr val="tx1"/>
                </a:solidFill>
              </a:rPr>
              <a:t>Urinstix </a:t>
            </a:r>
            <a:r>
              <a:rPr lang="nb-NO" altLang="nb-NO" sz="4000" dirty="0">
                <a:solidFill>
                  <a:schemeClr val="tx1"/>
                </a:solidFill>
              </a:rPr>
              <a:t>eller ikke?</a:t>
            </a:r>
          </a:p>
        </p:txBody>
      </p:sp>
      <p:sp>
        <p:nvSpPr>
          <p:cNvPr id="80899" name="Content Placeholder 2"/>
          <p:cNvSpPr>
            <a:spLocks noGrp="1"/>
          </p:cNvSpPr>
          <p:nvPr>
            <p:ph idx="1"/>
          </p:nvPr>
        </p:nvSpPr>
        <p:spPr>
          <a:xfrm>
            <a:off x="535482" y="2490858"/>
            <a:ext cx="8229600" cy="1119241"/>
          </a:xfrm>
        </p:spPr>
        <p:txBody>
          <a:bodyPr>
            <a:normAutofit/>
          </a:bodyPr>
          <a:lstStyle/>
          <a:p>
            <a:pPr marL="0" indent="0">
              <a:lnSpc>
                <a:spcPct val="80000"/>
              </a:lnSpc>
              <a:buNone/>
            </a:pPr>
            <a:r>
              <a:rPr lang="nb-NO" altLang="nb-NO" sz="2800">
                <a:solidFill>
                  <a:schemeClr val="tx1"/>
                </a:solidFill>
              </a:rPr>
              <a:t>Urinstrimmelundersøkelse bør </a:t>
            </a:r>
            <a:r>
              <a:rPr lang="nb-NO" altLang="nb-NO" sz="2800" dirty="0">
                <a:solidFill>
                  <a:schemeClr val="tx1"/>
                </a:solidFill>
              </a:rPr>
              <a:t>bare utføres når pasienten har symptomer fra </a:t>
            </a:r>
            <a:r>
              <a:rPr lang="nb-NO" altLang="nb-NO" sz="2800">
                <a:solidFill>
                  <a:schemeClr val="tx1"/>
                </a:solidFill>
              </a:rPr>
              <a:t>urinveiene.</a:t>
            </a:r>
            <a:endParaRPr lang="nb-NO" altLang="nb-NO" sz="2000" b="1" dirty="0"/>
          </a:p>
          <a:p>
            <a:pPr eaLnBrk="1" hangingPunct="1">
              <a:lnSpc>
                <a:spcPct val="80000"/>
              </a:lnSpc>
            </a:pPr>
            <a:endParaRPr lang="nb-NO" altLang="nb-NO" sz="2000" b="1" dirty="0"/>
          </a:p>
        </p:txBody>
      </p:sp>
      <p:pic>
        <p:nvPicPr>
          <p:cNvPr id="5" name="Picture 4"/>
          <p:cNvPicPr>
            <a:picLocks noChangeAspect="1"/>
          </p:cNvPicPr>
          <p:nvPr/>
        </p:nvPicPr>
        <p:blipFill>
          <a:blip r:embed="rId4"/>
          <a:stretch>
            <a:fillRect/>
          </a:stretch>
        </p:blipFill>
        <p:spPr>
          <a:xfrm>
            <a:off x="3279700" y="6464918"/>
            <a:ext cx="2958859" cy="244077"/>
          </a:xfrm>
          <a:prstGeom prst="rect">
            <a:avLst/>
          </a:prstGeom>
        </p:spPr>
      </p:pic>
    </p:spTree>
    <p:extLst>
      <p:ext uri="{BB962C8B-B14F-4D97-AF65-F5344CB8AC3E}">
        <p14:creationId xmlns:p14="http://schemas.microsoft.com/office/powerpoint/2010/main" val="2014717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dirty="0"/>
              <a:t>Case 1 – Laura Larsen på sykehjem</a:t>
            </a:r>
            <a:endParaRPr lang="en-US" dirty="0"/>
          </a:p>
        </p:txBody>
      </p:sp>
      <p:sp>
        <p:nvSpPr>
          <p:cNvPr id="3" name="Content Placeholder 2"/>
          <p:cNvSpPr>
            <a:spLocks noGrp="1"/>
          </p:cNvSpPr>
          <p:nvPr>
            <p:ph idx="1"/>
          </p:nvPr>
        </p:nvSpPr>
        <p:spPr>
          <a:xfrm>
            <a:off x="535482" y="2113808"/>
            <a:ext cx="7785558" cy="4515592"/>
          </a:xfrm>
        </p:spPr>
        <p:txBody>
          <a:bodyPr>
            <a:normAutofit/>
          </a:bodyPr>
          <a:lstStyle/>
          <a:p>
            <a:pPr marL="342900"/>
            <a:r>
              <a:rPr lang="nb-NO" altLang="nb-NO" dirty="0">
                <a:solidFill>
                  <a:schemeClr val="tx1"/>
                </a:solidFill>
              </a:rPr>
              <a:t>Et halvår senere observerer du at Laura de siste par dagene går hyppigere på toalettet og gjør grimaser og ynker seg litt når du følger henne på toalettet.</a:t>
            </a:r>
          </a:p>
          <a:p>
            <a:pPr marL="342900"/>
            <a:r>
              <a:rPr lang="nb-NO" altLang="nb-NO" dirty="0">
                <a:solidFill>
                  <a:schemeClr val="tx1"/>
                </a:solidFill>
              </a:rPr>
              <a:t>Etter observasjoner og undersøkelse vurderes det at Laura har en UVI.</a:t>
            </a:r>
          </a:p>
          <a:p>
            <a:pPr marL="0" indent="0">
              <a:buNone/>
            </a:pPr>
            <a:endParaRPr lang="nb-NO" b="1" dirty="0"/>
          </a:p>
          <a:p>
            <a:pPr marL="0" indent="0">
              <a:buNone/>
            </a:pPr>
            <a:r>
              <a:rPr lang="nb-NO" b="1" dirty="0"/>
              <a:t>Diskuter med sidemannen:</a:t>
            </a:r>
          </a:p>
          <a:p>
            <a:pPr marL="0" indent="0">
              <a:buNone/>
            </a:pPr>
            <a:r>
              <a:rPr lang="nb-NO" altLang="nb-NO" b="1" dirty="0">
                <a:solidFill>
                  <a:schemeClr val="tx1"/>
                </a:solidFill>
              </a:rPr>
              <a:t>Hva skal hun behandles med?</a:t>
            </a:r>
            <a:endParaRPr lang="nb-NO" b="1" dirty="0"/>
          </a:p>
          <a:p>
            <a:pPr marL="0" indent="0">
              <a:buNone/>
            </a:pPr>
            <a:endParaRPr lang="nb-NO" altLang="nb-NO" dirty="0">
              <a:solidFill>
                <a:schemeClr val="tx1"/>
              </a:solidFill>
            </a:endParaRPr>
          </a:p>
        </p:txBody>
      </p:sp>
      <p:pic>
        <p:nvPicPr>
          <p:cNvPr id="6" name="Picture 5" descr="Gammel dame"/>
          <p:cNvPicPr>
            <a:picLocks noChangeAspect="1"/>
          </p:cNvPicPr>
          <p:nvPr/>
        </p:nvPicPr>
        <p:blipFill rotWithShape="1">
          <a:blip r:embed="rId3"/>
          <a:srcRect r="1422"/>
          <a:stretch/>
        </p:blipFill>
        <p:spPr>
          <a:xfrm>
            <a:off x="5281863" y="4117898"/>
            <a:ext cx="3862137" cy="2740101"/>
          </a:xfrm>
          <a:prstGeom prst="rect">
            <a:avLst/>
          </a:prstGeom>
        </p:spPr>
      </p:pic>
    </p:spTree>
    <p:extLst>
      <p:ext uri="{BB962C8B-B14F-4D97-AF65-F5344CB8AC3E}">
        <p14:creationId xmlns:p14="http://schemas.microsoft.com/office/powerpoint/2010/main" val="1257153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dirty="0"/>
              <a:t>Case 1 – Laura Larsen på sykehjem</a:t>
            </a:r>
            <a:endParaRPr lang="en-US" dirty="0"/>
          </a:p>
        </p:txBody>
      </p:sp>
      <p:sp>
        <p:nvSpPr>
          <p:cNvPr id="3" name="Content Placeholder 2"/>
          <p:cNvSpPr>
            <a:spLocks noGrp="1"/>
          </p:cNvSpPr>
          <p:nvPr>
            <p:ph idx="1"/>
          </p:nvPr>
        </p:nvSpPr>
        <p:spPr>
          <a:xfrm>
            <a:off x="4006516" y="2292500"/>
            <a:ext cx="5017168" cy="4336900"/>
          </a:xfrm>
        </p:spPr>
        <p:txBody>
          <a:bodyPr>
            <a:normAutofit/>
          </a:bodyPr>
          <a:lstStyle/>
          <a:p>
            <a:pPr marL="342900"/>
            <a:r>
              <a:rPr lang="nb-NO" sz="2800" dirty="0" err="1"/>
              <a:t>Nitrofurantoin</a:t>
            </a:r>
            <a:r>
              <a:rPr lang="nb-NO" sz="2800" dirty="0"/>
              <a:t> 50 mg x 3 eller </a:t>
            </a:r>
          </a:p>
          <a:p>
            <a:pPr marL="342900"/>
            <a:r>
              <a:rPr lang="nb-NO" sz="2800" dirty="0" err="1"/>
              <a:t>Pivmecillinam</a:t>
            </a:r>
            <a:r>
              <a:rPr lang="nb-NO" sz="2800" dirty="0"/>
              <a:t> 200 mg x 3 eller</a:t>
            </a:r>
          </a:p>
          <a:p>
            <a:pPr marL="342900"/>
            <a:r>
              <a:rPr lang="nb-NO" sz="2800" dirty="0" err="1"/>
              <a:t>Trimetoprim</a:t>
            </a:r>
            <a:r>
              <a:rPr lang="nb-NO" sz="2800" dirty="0"/>
              <a:t> 160 mg x 2 </a:t>
            </a:r>
          </a:p>
          <a:p>
            <a:pPr marL="0" indent="0">
              <a:buNone/>
            </a:pPr>
            <a:endParaRPr lang="nb-NO" b="1" dirty="0"/>
          </a:p>
          <a:p>
            <a:pPr marL="0" indent="0">
              <a:buNone/>
            </a:pPr>
            <a:endParaRPr lang="nb-NO" altLang="nb-NO" dirty="0">
              <a:solidFill>
                <a:schemeClr val="tx1"/>
              </a:solidFill>
            </a:endParaRPr>
          </a:p>
        </p:txBody>
      </p:sp>
      <p:pic>
        <p:nvPicPr>
          <p:cNvPr id="6" name="Picture 5" descr="Gammel dame"/>
          <p:cNvPicPr>
            <a:picLocks noChangeAspect="1"/>
          </p:cNvPicPr>
          <p:nvPr/>
        </p:nvPicPr>
        <p:blipFill rotWithShape="1">
          <a:blip r:embed="rId3"/>
          <a:srcRect r="1422"/>
          <a:stretch/>
        </p:blipFill>
        <p:spPr>
          <a:xfrm>
            <a:off x="5281863" y="4117898"/>
            <a:ext cx="3862137" cy="2740101"/>
          </a:xfrm>
          <a:prstGeom prst="rect">
            <a:avLst/>
          </a:prstGeom>
        </p:spPr>
      </p:pic>
      <p:pic>
        <p:nvPicPr>
          <p:cNvPr id="7" name="Picture 2" descr="hand_phon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787" y="2918012"/>
            <a:ext cx="3609148" cy="3939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110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482" y="1149500"/>
            <a:ext cx="4099580" cy="1143000"/>
          </a:xfrm>
        </p:spPr>
        <p:txBody>
          <a:bodyPr>
            <a:normAutofit/>
          </a:bodyPr>
          <a:lstStyle/>
          <a:p>
            <a:r>
              <a:rPr lang="nb-NO" sz="5400">
                <a:solidFill>
                  <a:schemeClr val="tx1"/>
                </a:solidFill>
              </a:rPr>
              <a:t>Sykehjem</a:t>
            </a:r>
            <a:endParaRPr lang="nb-NO" dirty="0">
              <a:solidFill>
                <a:schemeClr val="tx1"/>
              </a:solidFill>
            </a:endParaRPr>
          </a:p>
        </p:txBody>
      </p:sp>
      <p:sp>
        <p:nvSpPr>
          <p:cNvPr id="7" name="Content Placeholder 9"/>
          <p:cNvSpPr>
            <a:spLocks noGrp="1"/>
          </p:cNvSpPr>
          <p:nvPr>
            <p:ph idx="1"/>
          </p:nvPr>
        </p:nvSpPr>
        <p:spPr>
          <a:xfrm>
            <a:off x="535482" y="2292499"/>
            <a:ext cx="8229600" cy="4010329"/>
          </a:xfrm>
        </p:spPr>
        <p:txBody>
          <a:bodyPr>
            <a:normAutofit fontScale="92500"/>
          </a:bodyPr>
          <a:lstStyle/>
          <a:p>
            <a:r>
              <a:rPr lang="nb-NO" sz="2800" dirty="0">
                <a:solidFill>
                  <a:schemeClr val="tx1"/>
                </a:solidFill>
              </a:rPr>
              <a:t>Skrøpelige, infeksjonsutsatte pasienter </a:t>
            </a:r>
          </a:p>
          <a:p>
            <a:r>
              <a:rPr lang="nb-NO" sz="2800" dirty="0">
                <a:solidFill>
                  <a:schemeClr val="tx1"/>
                </a:solidFill>
              </a:rPr>
              <a:t>Ofte vage og uklare symptomer ved akutt sykdom:</a:t>
            </a:r>
          </a:p>
          <a:p>
            <a:pPr marL="743850" lvl="1"/>
            <a:r>
              <a:rPr lang="nb-NO" dirty="0">
                <a:solidFill>
                  <a:schemeClr val="tx1"/>
                </a:solidFill>
              </a:rPr>
              <a:t>Forvirring </a:t>
            </a:r>
          </a:p>
          <a:p>
            <a:pPr marL="743850" lvl="1"/>
            <a:r>
              <a:rPr lang="nb-NO" dirty="0">
                <a:solidFill>
                  <a:schemeClr val="tx1"/>
                </a:solidFill>
              </a:rPr>
              <a:t>Tretthet</a:t>
            </a:r>
          </a:p>
          <a:p>
            <a:pPr marL="743850" lvl="1"/>
            <a:r>
              <a:rPr lang="nb-NO" dirty="0">
                <a:solidFill>
                  <a:schemeClr val="tx1"/>
                </a:solidFill>
              </a:rPr>
              <a:t>Uro</a:t>
            </a:r>
          </a:p>
          <a:p>
            <a:pPr marL="743850" lvl="1"/>
            <a:endParaRPr lang="nb-NO" dirty="0">
              <a:solidFill>
                <a:schemeClr val="tx1"/>
              </a:solidFill>
            </a:endParaRPr>
          </a:p>
          <a:p>
            <a:pPr marL="0" indent="0">
              <a:buNone/>
            </a:pPr>
            <a:r>
              <a:rPr lang="nb-NO" sz="2800" b="1" dirty="0">
                <a:solidFill>
                  <a:schemeClr val="tx1"/>
                </a:solidFill>
              </a:rPr>
              <a:t>Sykepleiers utfordring:</a:t>
            </a:r>
          </a:p>
          <a:p>
            <a:r>
              <a:rPr lang="nb-NO" sz="2800" dirty="0">
                <a:solidFill>
                  <a:schemeClr val="tx1"/>
                </a:solidFill>
              </a:rPr>
              <a:t>Skille potensielt alvorlig infeksjon fra ufarlige tilstander</a:t>
            </a:r>
          </a:p>
          <a:p>
            <a:r>
              <a:rPr lang="nb-NO" sz="2800" dirty="0">
                <a:solidFill>
                  <a:schemeClr val="tx1"/>
                </a:solidFill>
              </a:rPr>
              <a:t>Unngå overdiagnostikk og overbehandling</a:t>
            </a:r>
            <a:endParaRPr lang="nb-NO" dirty="0">
              <a:solidFill>
                <a:schemeClr val="tx1"/>
              </a:solidFill>
            </a:endParaRPr>
          </a:p>
          <a:p>
            <a:endParaRPr lang="nb-NO" dirty="0"/>
          </a:p>
        </p:txBody>
      </p:sp>
      <p:sp>
        <p:nvSpPr>
          <p:cNvPr id="8" name="Content Placeholder 9"/>
          <p:cNvSpPr txBox="1">
            <a:spLocks/>
          </p:cNvSpPr>
          <p:nvPr/>
        </p:nvSpPr>
        <p:spPr>
          <a:xfrm>
            <a:off x="558208" y="4659086"/>
            <a:ext cx="7671392" cy="1947963"/>
          </a:xfrm>
          <a:prstGeom prst="rect">
            <a:avLst/>
          </a:prstGeom>
        </p:spPr>
        <p:txBody>
          <a:bodyPr vert="horz" lIns="144000" tIns="18000" rIns="91440" bIns="45720" rtlCol="0">
            <a:normAutofit/>
          </a:bodyPr>
          <a:lstStyle>
            <a:lvl1pPr marL="342000" indent="-342900" algn="l" defTabSz="457200" rtl="0" eaLnBrk="1" latinLnBrk="0" hangingPunct="1">
              <a:spcBef>
                <a:spcPct val="20000"/>
              </a:spcBef>
              <a:buClr>
                <a:srgbClr val="2EC4BB"/>
              </a:buClr>
              <a:buFont typeface="Arial"/>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Clr>
                <a:srgbClr val="219993"/>
              </a:buClr>
              <a:buFont typeface="Arial"/>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Clr>
                <a:srgbClr val="2EC4BB"/>
              </a:buClr>
              <a:buFont typeface="Arial"/>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Clr>
                <a:srgbClr val="219993"/>
              </a:buClr>
              <a:buFont typeface="Arial"/>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Clr>
                <a:srgbClr val="2EC4BB"/>
              </a:buClr>
              <a:buFont typeface="Arial"/>
              <a:buChar char="•"/>
              <a:defRPr sz="2400" kern="1200">
                <a:solidFill>
                  <a:schemeClr val="tx1">
                    <a:lumMod val="75000"/>
                    <a:lumOff val="25000"/>
                  </a:schemeClr>
                </a:solidFill>
                <a:latin typeface="+mn-lt"/>
                <a:ea typeface="+mn-ea"/>
                <a:cs typeface="+mn-cs"/>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nb-NO" dirty="0"/>
          </a:p>
        </p:txBody>
      </p:sp>
      <p:pic>
        <p:nvPicPr>
          <p:cNvPr id="5" name="Picture 4" descr="A group of people walking in a hallway -pleier og pasienter i gående i en korridor/gang på et sykehjem"/>
          <p:cNvPicPr>
            <a:picLocks noChangeAspect="1"/>
          </p:cNvPicPr>
          <p:nvPr/>
        </p:nvPicPr>
        <p:blipFill rotWithShape="1">
          <a:blip r:embed="rId3">
            <a:extLst>
              <a:ext uri="{28A0092B-C50C-407E-A947-70E740481C1C}">
                <a14:useLocalDpi xmlns:a14="http://schemas.microsoft.com/office/drawing/2010/main" val="0"/>
              </a:ext>
            </a:extLst>
          </a:blip>
          <a:srcRect t="12486" b="7248"/>
          <a:stretch/>
        </p:blipFill>
        <p:spPr>
          <a:xfrm>
            <a:off x="5060709" y="-1"/>
            <a:ext cx="4078652" cy="2183613"/>
          </a:xfrm>
          <a:prstGeom prst="rect">
            <a:avLst/>
          </a:prstGeom>
        </p:spPr>
      </p:pic>
      <p:sp>
        <p:nvSpPr>
          <p:cNvPr id="9" name="Slide Number Placeholder 3"/>
          <p:cNvSpPr>
            <a:spLocks noGrp="1"/>
          </p:cNvSpPr>
          <p:nvPr>
            <p:ph type="sldNum" sz="quarter" idx="12"/>
          </p:nvPr>
        </p:nvSpPr>
        <p:spPr>
          <a:xfrm>
            <a:off x="8229600" y="6148136"/>
            <a:ext cx="914399" cy="709863"/>
          </a:xfrm>
          <a:noFill/>
        </p:spPr>
        <p:txBody>
          <a:bodyPr/>
          <a:lstStyle/>
          <a:p>
            <a:fld id="{5D310BF4-4FB1-EF42-A6F9-E197B72E94CF}" type="slidenum">
              <a:rPr lang="en-US" sz="1600" smtClean="0">
                <a:solidFill>
                  <a:schemeClr val="tx1"/>
                </a:solidFill>
              </a:rPr>
              <a:pPr/>
              <a:t>18</a:t>
            </a:fld>
            <a:endParaRPr lang="en-US" dirty="0">
              <a:solidFill>
                <a:schemeClr val="tx1"/>
              </a:solidFill>
            </a:endParaRPr>
          </a:p>
        </p:txBody>
      </p:sp>
    </p:spTree>
    <p:extLst>
      <p:ext uri="{BB962C8B-B14F-4D97-AF65-F5344CB8AC3E}">
        <p14:creationId xmlns:p14="http://schemas.microsoft.com/office/powerpoint/2010/main" val="1245990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ammel mann som host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7723" y="3435500"/>
            <a:ext cx="4246278" cy="3422500"/>
          </a:xfrm>
          <a:prstGeom prst="rect">
            <a:avLst/>
          </a:prstGeom>
        </p:spPr>
      </p:pic>
      <p:sp>
        <p:nvSpPr>
          <p:cNvPr id="2" name="Title 1"/>
          <p:cNvSpPr>
            <a:spLocks noGrp="1"/>
          </p:cNvSpPr>
          <p:nvPr>
            <p:ph type="title"/>
          </p:nvPr>
        </p:nvSpPr>
        <p:spPr>
          <a:xfrm>
            <a:off x="782923" y="906904"/>
            <a:ext cx="8229600" cy="1143000"/>
          </a:xfrm>
        </p:spPr>
        <p:txBody>
          <a:bodyPr/>
          <a:lstStyle/>
          <a:p>
            <a:r>
              <a:rPr lang="nb-NO"/>
              <a:t>Case 2 – Kjell Karlsen</a:t>
            </a:r>
            <a:endParaRPr lang="en-US"/>
          </a:p>
        </p:txBody>
      </p:sp>
      <p:sp>
        <p:nvSpPr>
          <p:cNvPr id="3" name="Content Placeholder 2"/>
          <p:cNvSpPr>
            <a:spLocks noGrp="1"/>
          </p:cNvSpPr>
          <p:nvPr>
            <p:ph idx="1"/>
          </p:nvPr>
        </p:nvSpPr>
        <p:spPr>
          <a:xfrm>
            <a:off x="535482" y="2292499"/>
            <a:ext cx="5889381" cy="4010329"/>
          </a:xfrm>
        </p:spPr>
        <p:txBody>
          <a:bodyPr>
            <a:normAutofit lnSpcReduction="10000"/>
          </a:bodyPr>
          <a:lstStyle/>
          <a:p>
            <a:r>
              <a:rPr lang="nb-NO" dirty="0"/>
              <a:t>Kjell Karlsen er 81 år gammel. Han har hatt slag, trenger hjelp til stell, og får tilsyn fra hjemmetjenesten morgen og kveld.</a:t>
            </a:r>
          </a:p>
          <a:p>
            <a:r>
              <a:rPr lang="nb-NO" dirty="0"/>
              <a:t>Han har nå en luftveisinfeksjon med feber, hoste og slapphet de siste dagene</a:t>
            </a:r>
          </a:p>
          <a:p>
            <a:r>
              <a:rPr lang="nb-NO" dirty="0"/>
              <a:t>Du er på tilsyn en morgen, og synes tilstanden er forverret.</a:t>
            </a:r>
          </a:p>
          <a:p>
            <a:pPr marL="0" indent="0">
              <a:buNone/>
            </a:pPr>
            <a:r>
              <a:rPr lang="nb-NO" b="1" dirty="0">
                <a:solidFill>
                  <a:schemeClr val="tx1"/>
                </a:solidFill>
              </a:rPr>
              <a:t>Diskuter med sidemannen:</a:t>
            </a:r>
          </a:p>
          <a:p>
            <a:pPr marL="0" indent="0">
              <a:buNone/>
            </a:pPr>
            <a:r>
              <a:rPr lang="nb-NO" altLang="nb-NO" b="1" dirty="0">
                <a:solidFill>
                  <a:schemeClr val="tx1"/>
                </a:solidFill>
              </a:rPr>
              <a:t>Hva feiler det Karlsen?</a:t>
            </a:r>
            <a:endParaRPr lang="nb-NO" b="1" dirty="0">
              <a:solidFill>
                <a:schemeClr val="tx1"/>
              </a:solidFill>
            </a:endParaRPr>
          </a:p>
          <a:p>
            <a:pPr marL="0" indent="0">
              <a:buNone/>
            </a:pPr>
            <a:r>
              <a:rPr lang="nb-NO" b="1" dirty="0">
                <a:solidFill>
                  <a:schemeClr val="tx1"/>
                </a:solidFill>
              </a:rPr>
              <a:t>Hva gjør du?</a:t>
            </a:r>
          </a:p>
        </p:txBody>
      </p:sp>
    </p:spTree>
    <p:extLst>
      <p:ext uri="{BB962C8B-B14F-4D97-AF65-F5344CB8AC3E}">
        <p14:creationId xmlns:p14="http://schemas.microsoft.com/office/powerpoint/2010/main" val="1990144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obiltelefon i en hånd - mobil og hån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0850" y="3164727"/>
            <a:ext cx="3383150" cy="369327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chor="ctr" anchorCtr="0">
            <a:noAutofit/>
          </a:bodyPr>
          <a:lstStyle/>
          <a:p>
            <a:r>
              <a:rPr lang="nb-NO" sz="3600">
                <a:solidFill>
                  <a:schemeClr val="tx1"/>
                </a:solidFill>
              </a:rPr>
              <a:t>Nasjonale </a:t>
            </a:r>
            <a:r>
              <a:rPr lang="nb-NO" sz="3600" dirty="0">
                <a:solidFill>
                  <a:schemeClr val="tx1"/>
                </a:solidFill>
              </a:rPr>
              <a:t>faglige </a:t>
            </a:r>
            <a:r>
              <a:rPr lang="nb-NO" sz="3600">
                <a:solidFill>
                  <a:schemeClr val="tx1"/>
                </a:solidFill>
              </a:rPr>
              <a:t>retningslinjer for antibiotikabruk i primærhelsetjenesten</a:t>
            </a:r>
            <a:endParaRPr lang="nb-NO" sz="3600" dirty="0">
              <a:solidFill>
                <a:schemeClr val="tx1"/>
              </a:solidFill>
            </a:endParaRPr>
          </a:p>
        </p:txBody>
      </p:sp>
      <p:sp>
        <p:nvSpPr>
          <p:cNvPr id="3" name="Content Placeholder 2"/>
          <p:cNvSpPr>
            <a:spLocks noGrp="1"/>
          </p:cNvSpPr>
          <p:nvPr>
            <p:ph idx="1"/>
          </p:nvPr>
        </p:nvSpPr>
        <p:spPr>
          <a:xfrm>
            <a:off x="535482" y="2558003"/>
            <a:ext cx="6513500" cy="4125185"/>
          </a:xfrm>
        </p:spPr>
        <p:txBody>
          <a:bodyPr>
            <a:noAutofit/>
          </a:bodyPr>
          <a:lstStyle/>
          <a:p>
            <a:pPr marL="457200" indent="-457200"/>
            <a:r>
              <a:rPr lang="nb-NO" sz="2800" dirty="0">
                <a:solidFill>
                  <a:schemeClr val="tx1"/>
                </a:solidFill>
              </a:rPr>
              <a:t>Gratis app («Metodebok») – Last ned!</a:t>
            </a:r>
          </a:p>
          <a:p>
            <a:pPr marL="457200" indent="-457200"/>
            <a:r>
              <a:rPr lang="nb-NO" sz="2800" dirty="0">
                <a:solidFill>
                  <a:schemeClr val="tx1"/>
                </a:solidFill>
              </a:rPr>
              <a:t>Se nettversjonen av </a:t>
            </a:r>
            <a:r>
              <a:rPr lang="nb-NO" sz="2800" dirty="0">
                <a:solidFill>
                  <a:schemeClr val="tx1"/>
                </a:solidFill>
                <a:hlinkClick r:id="rId4"/>
              </a:rPr>
              <a:t>Retningslinjen for riktigere bruk av antibiotika i primærhelsetjenesten</a:t>
            </a:r>
            <a:r>
              <a:rPr lang="nb-NO" sz="2800" dirty="0">
                <a:solidFill>
                  <a:schemeClr val="tx1"/>
                </a:solidFill>
              </a:rPr>
              <a:t> på Helsedirektoratets nettside</a:t>
            </a:r>
          </a:p>
          <a:p>
            <a:pPr marL="457200" indent="-457200"/>
            <a:r>
              <a:rPr lang="nb-NO" sz="2800" dirty="0">
                <a:solidFill>
                  <a:schemeClr val="tx1"/>
                </a:solidFill>
                <a:hlinkClick r:id="rId5"/>
              </a:rPr>
              <a:t>Kortversjon til utskrift</a:t>
            </a:r>
            <a:endParaRPr lang="nb-NO" sz="2800" dirty="0">
              <a:solidFill>
                <a:schemeClr val="tx1"/>
              </a:solidFill>
            </a:endParaRPr>
          </a:p>
        </p:txBody>
      </p:sp>
      <p:sp>
        <p:nvSpPr>
          <p:cNvPr id="7" name="Slide Number Placeholder 3"/>
          <p:cNvSpPr>
            <a:spLocks noGrp="1"/>
          </p:cNvSpPr>
          <p:nvPr>
            <p:ph type="sldNum" sz="quarter" idx="12"/>
          </p:nvPr>
        </p:nvSpPr>
        <p:spPr>
          <a:xfrm>
            <a:off x="8229600" y="6148136"/>
            <a:ext cx="914399" cy="709863"/>
          </a:xfrm>
          <a:noFill/>
        </p:spPr>
        <p:txBody>
          <a:bodyPr/>
          <a:lstStyle/>
          <a:p>
            <a:fld id="{5D310BF4-4FB1-EF42-A6F9-E197B72E94CF}" type="slidenum">
              <a:rPr lang="en-US" sz="1600" smtClean="0">
                <a:solidFill>
                  <a:schemeClr val="tx1"/>
                </a:solidFill>
              </a:rPr>
              <a:pPr/>
              <a:t>2</a:t>
            </a:fld>
            <a:endParaRPr lang="en-US" dirty="0">
              <a:solidFill>
                <a:schemeClr val="tx1"/>
              </a:solidFill>
            </a:endParaRPr>
          </a:p>
        </p:txBody>
      </p:sp>
    </p:spTree>
    <p:extLst>
      <p:ext uri="{BB962C8B-B14F-4D97-AF65-F5344CB8AC3E}">
        <p14:creationId xmlns:p14="http://schemas.microsoft.com/office/powerpoint/2010/main" val="4083303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altLang="nb-NO" sz="4000" dirty="0">
                <a:solidFill>
                  <a:schemeClr val="tx1"/>
                </a:solidFill>
              </a:rPr>
              <a:t>Akutt bronkitt</a:t>
            </a:r>
            <a:endParaRPr lang="nb-NO" sz="4000" dirty="0">
              <a:solidFill>
                <a:schemeClr val="tx1"/>
              </a:solidFill>
            </a:endParaRPr>
          </a:p>
        </p:txBody>
      </p:sp>
      <p:sp>
        <p:nvSpPr>
          <p:cNvPr id="3" name="Content Placeholder 2"/>
          <p:cNvSpPr>
            <a:spLocks noGrp="1"/>
          </p:cNvSpPr>
          <p:nvPr>
            <p:ph idx="1"/>
          </p:nvPr>
        </p:nvSpPr>
        <p:spPr>
          <a:xfrm>
            <a:off x="535482" y="2292499"/>
            <a:ext cx="6093918" cy="4053871"/>
          </a:xfrm>
        </p:spPr>
        <p:txBody>
          <a:bodyPr>
            <a:normAutofit lnSpcReduction="10000"/>
          </a:bodyPr>
          <a:lstStyle/>
          <a:p>
            <a:pPr marL="0" indent="0">
              <a:buNone/>
            </a:pPr>
            <a:r>
              <a:rPr lang="nb-NO" altLang="nb-NO"/>
              <a:t>Symptomer</a:t>
            </a:r>
          </a:p>
          <a:p>
            <a:r>
              <a:rPr lang="nb-NO" altLang="nb-NO"/>
              <a:t>Hoste, gjerne med farget </a:t>
            </a:r>
            <a:r>
              <a:rPr lang="nb-NO"/>
              <a:t>slim</a:t>
            </a:r>
            <a:endParaRPr lang="nb-NO" altLang="nb-NO"/>
          </a:p>
          <a:p>
            <a:pPr marL="0" indent="0">
              <a:buNone/>
            </a:pPr>
            <a:r>
              <a:rPr lang="nb-NO" altLang="nb-NO"/>
              <a:t>Varighet</a:t>
            </a:r>
          </a:p>
          <a:p>
            <a:r>
              <a:rPr lang="nb-NO" altLang="nb-NO"/>
              <a:t>Tre uker</a:t>
            </a:r>
          </a:p>
          <a:p>
            <a:pPr marL="0" indent="0">
              <a:buNone/>
            </a:pPr>
            <a:r>
              <a:rPr lang="nb-NO" altLang="nb-NO"/>
              <a:t>Antibiotika</a:t>
            </a:r>
          </a:p>
          <a:p>
            <a:r>
              <a:rPr lang="nb-NO" altLang="nb-NO"/>
              <a:t>Har ikke effekt – skyldes virus (hos pasienter uten KOLS) </a:t>
            </a:r>
          </a:p>
          <a:p>
            <a:pPr marL="0" indent="0">
              <a:buNone/>
            </a:pPr>
            <a:r>
              <a:rPr lang="nb-NO" altLang="nb-NO"/>
              <a:t>Behandling</a:t>
            </a:r>
            <a:r>
              <a:rPr lang="nb-NO" altLang="nb-NO" dirty="0"/>
              <a:t>:</a:t>
            </a:r>
          </a:p>
          <a:p>
            <a:r>
              <a:rPr lang="nb-NO" altLang="nb-NO"/>
              <a:t>Tålmodighet, rikelig drikke, hostedempende ved behov</a:t>
            </a:r>
            <a:endParaRPr lang="nb-NO" altLang="nb-NO" dirty="0"/>
          </a:p>
          <a:p>
            <a:endParaRPr lang="nb-NO" altLang="nb-NO" dirty="0"/>
          </a:p>
          <a:p>
            <a:endParaRPr lang="nb-NO" altLang="nb-NO" dirty="0"/>
          </a:p>
          <a:p>
            <a:endParaRPr lang="nb-NO" dirty="0"/>
          </a:p>
          <a:p>
            <a:endParaRPr lang="nb-NO" altLang="nb-NO" i="1" dirty="0">
              <a:solidFill>
                <a:srgbClr val="FF0000"/>
              </a:solidFill>
            </a:endParaRPr>
          </a:p>
          <a:p>
            <a:endParaRPr lang="nb-NO" dirty="0"/>
          </a:p>
        </p:txBody>
      </p:sp>
      <p:sp>
        <p:nvSpPr>
          <p:cNvPr id="5" name="Slide Number Placeholder 3"/>
          <p:cNvSpPr txBox="1">
            <a:spLocks/>
          </p:cNvSpPr>
          <p:nvPr/>
        </p:nvSpPr>
        <p:spPr>
          <a:xfrm>
            <a:off x="8229600" y="6148136"/>
            <a:ext cx="914399" cy="709863"/>
          </a:xfrm>
          <a:prstGeom prst="rect">
            <a:avLst/>
          </a:prstGeom>
          <a:noFill/>
        </p:spPr>
        <p:txBody>
          <a:bodyPr vert="horz" lIns="144000" tIns="45720" rIns="91440" bIns="45720" rtlCol="0" anchor="ctr"/>
          <a:lstStyle>
            <a:defPPr>
              <a:defRPr lang="en-US"/>
            </a:defPPr>
            <a:lvl1pPr marL="0" algn="ctr" defTabSz="457200" rtl="0" eaLnBrk="1" latinLnBrk="0" hangingPunct="1">
              <a:defRPr sz="1800" kern="1200" baseline="0">
                <a:solidFill>
                  <a:srgbClr val="2EC4B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D310BF4-4FB1-EF42-A6F9-E197B72E94CF}" type="slidenum">
              <a:rPr lang="en-US" sz="1600" smtClean="0">
                <a:solidFill>
                  <a:schemeClr val="tx1"/>
                </a:solidFill>
              </a:rPr>
              <a:pPr/>
              <a:t>20</a:t>
            </a:fld>
            <a:endParaRPr lang="en-US" dirty="0">
              <a:solidFill>
                <a:schemeClr val="tx1"/>
              </a:solidFill>
            </a:endParaRPr>
          </a:p>
        </p:txBody>
      </p:sp>
      <p:pic>
        <p:nvPicPr>
          <p:cNvPr id="7" name="Picture 6" descr="Illustrasjon av lunger"/>
          <p:cNvPicPr>
            <a:picLocks noChangeAspect="1"/>
          </p:cNvPicPr>
          <p:nvPr/>
        </p:nvPicPr>
        <p:blipFill rotWithShape="1">
          <a:blip r:embed="rId3">
            <a:extLst>
              <a:ext uri="{28A0092B-C50C-407E-A947-70E740481C1C}">
                <a14:useLocalDpi xmlns:a14="http://schemas.microsoft.com/office/drawing/2010/main" val="0"/>
              </a:ext>
            </a:extLst>
          </a:blip>
          <a:srcRect r="36620"/>
          <a:stretch/>
        </p:blipFill>
        <p:spPr bwMode="auto">
          <a:xfrm>
            <a:off x="6542314" y="2177713"/>
            <a:ext cx="2601685" cy="3676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3234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llustrasjon av lunger"/>
          <p:cNvPicPr>
            <a:picLocks noChangeAspect="1"/>
          </p:cNvPicPr>
          <p:nvPr/>
        </p:nvPicPr>
        <p:blipFill rotWithShape="1">
          <a:blip r:embed="rId3">
            <a:extLst>
              <a:ext uri="{28A0092B-C50C-407E-A947-70E740481C1C}">
                <a14:useLocalDpi xmlns:a14="http://schemas.microsoft.com/office/drawing/2010/main" val="0"/>
              </a:ext>
            </a:extLst>
          </a:blip>
          <a:srcRect r="35719"/>
          <a:stretch/>
        </p:blipFill>
        <p:spPr>
          <a:xfrm>
            <a:off x="6384600" y="2153948"/>
            <a:ext cx="2759399" cy="3855638"/>
          </a:xfrm>
          <a:prstGeom prst="rect">
            <a:avLst/>
          </a:prstGeom>
        </p:spPr>
      </p:pic>
      <p:sp>
        <p:nvSpPr>
          <p:cNvPr id="2" name="Title 1"/>
          <p:cNvSpPr>
            <a:spLocks noGrp="1"/>
          </p:cNvSpPr>
          <p:nvPr>
            <p:ph type="title"/>
          </p:nvPr>
        </p:nvSpPr>
        <p:spPr/>
        <p:txBody>
          <a:bodyPr>
            <a:normAutofit/>
          </a:bodyPr>
          <a:lstStyle/>
          <a:p>
            <a:r>
              <a:rPr lang="nb-NO" altLang="nb-NO" sz="4000">
                <a:solidFill>
                  <a:schemeClr val="tx1"/>
                </a:solidFill>
              </a:rPr>
              <a:t>Pneumoni</a:t>
            </a:r>
            <a:endParaRPr lang="nb-NO" sz="4000" dirty="0">
              <a:solidFill>
                <a:schemeClr val="tx1"/>
              </a:solidFill>
            </a:endParaRPr>
          </a:p>
        </p:txBody>
      </p:sp>
      <p:sp>
        <p:nvSpPr>
          <p:cNvPr id="3" name="Content Placeholder 2"/>
          <p:cNvSpPr>
            <a:spLocks noGrp="1"/>
          </p:cNvSpPr>
          <p:nvPr>
            <p:ph idx="1"/>
          </p:nvPr>
        </p:nvSpPr>
        <p:spPr>
          <a:xfrm>
            <a:off x="535482" y="2292499"/>
            <a:ext cx="6093918" cy="4053871"/>
          </a:xfrm>
        </p:spPr>
        <p:txBody>
          <a:bodyPr>
            <a:normAutofit/>
          </a:bodyPr>
          <a:lstStyle/>
          <a:p>
            <a:pPr marL="0" indent="0">
              <a:buNone/>
            </a:pPr>
            <a:r>
              <a:rPr lang="nb-NO" altLang="nb-NO"/>
              <a:t>Symptomer</a:t>
            </a:r>
          </a:p>
          <a:p>
            <a:r>
              <a:rPr lang="nb-NO" altLang="nb-NO"/>
              <a:t>Hoste, feber, nedsatt allmenntilstand, tungpust</a:t>
            </a:r>
          </a:p>
          <a:p>
            <a:pPr marL="0" indent="0">
              <a:buNone/>
            </a:pPr>
            <a:r>
              <a:rPr lang="nb-NO" altLang="nb-NO"/>
              <a:t>Antibiotika</a:t>
            </a:r>
          </a:p>
          <a:p>
            <a:r>
              <a:rPr lang="nb-NO" altLang="nb-NO"/>
              <a:t>Er nødvendig!</a:t>
            </a:r>
          </a:p>
          <a:p>
            <a:pPr marL="0" indent="0">
              <a:buNone/>
            </a:pPr>
            <a:r>
              <a:rPr lang="nb-NO" altLang="nb-NO"/>
              <a:t>Diagnostikk:</a:t>
            </a:r>
            <a:endParaRPr lang="nb-NO" altLang="nb-NO" dirty="0"/>
          </a:p>
          <a:p>
            <a:r>
              <a:rPr lang="nb-NO" altLang="nb-NO"/>
              <a:t>Kan være vanskelig å skille fra akutt bronkitt</a:t>
            </a:r>
            <a:endParaRPr lang="nb-NO" altLang="nb-NO" dirty="0"/>
          </a:p>
          <a:p>
            <a:endParaRPr lang="nb-NO" altLang="nb-NO" dirty="0"/>
          </a:p>
          <a:p>
            <a:endParaRPr lang="nb-NO" altLang="nb-NO" dirty="0"/>
          </a:p>
          <a:p>
            <a:endParaRPr lang="nb-NO" dirty="0"/>
          </a:p>
          <a:p>
            <a:endParaRPr lang="nb-NO" altLang="nb-NO" i="1" dirty="0">
              <a:solidFill>
                <a:srgbClr val="FF0000"/>
              </a:solidFill>
            </a:endParaRPr>
          </a:p>
          <a:p>
            <a:endParaRPr lang="nb-NO" dirty="0"/>
          </a:p>
        </p:txBody>
      </p:sp>
      <p:sp>
        <p:nvSpPr>
          <p:cNvPr id="5" name="Slide Number Placeholder 3"/>
          <p:cNvSpPr txBox="1">
            <a:spLocks/>
          </p:cNvSpPr>
          <p:nvPr/>
        </p:nvSpPr>
        <p:spPr>
          <a:xfrm>
            <a:off x="8229600" y="6148136"/>
            <a:ext cx="914399" cy="709863"/>
          </a:xfrm>
          <a:prstGeom prst="rect">
            <a:avLst/>
          </a:prstGeom>
          <a:noFill/>
        </p:spPr>
        <p:txBody>
          <a:bodyPr vert="horz" lIns="144000" tIns="45720" rIns="91440" bIns="45720" rtlCol="0" anchor="ctr"/>
          <a:lstStyle>
            <a:defPPr>
              <a:defRPr lang="en-US"/>
            </a:defPPr>
            <a:lvl1pPr marL="0" algn="ctr" defTabSz="457200" rtl="0" eaLnBrk="1" latinLnBrk="0" hangingPunct="1">
              <a:defRPr sz="1800" kern="1200" baseline="0">
                <a:solidFill>
                  <a:srgbClr val="2EC4B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D310BF4-4FB1-EF42-A6F9-E197B72E94CF}" type="slidenum">
              <a:rPr lang="en-US" sz="1600" smtClean="0">
                <a:solidFill>
                  <a:schemeClr val="tx1"/>
                </a:solidFill>
              </a:rPr>
              <a:pPr/>
              <a:t>21</a:t>
            </a:fld>
            <a:endParaRPr lang="en-US" dirty="0">
              <a:solidFill>
                <a:schemeClr val="tx1"/>
              </a:solidFill>
            </a:endParaRPr>
          </a:p>
        </p:txBody>
      </p:sp>
    </p:spTree>
    <p:extLst>
      <p:ext uri="{BB962C8B-B14F-4D97-AF65-F5344CB8AC3E}">
        <p14:creationId xmlns:p14="http://schemas.microsoft.com/office/powerpoint/2010/main" val="2484145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oksen/gammel mann som hoster"/>
          <p:cNvPicPr>
            <a:picLocks noChangeAspect="1"/>
          </p:cNvPicPr>
          <p:nvPr/>
        </p:nvPicPr>
        <p:blipFill rotWithShape="1">
          <a:blip r:embed="rId3">
            <a:extLst>
              <a:ext uri="{28A0092B-C50C-407E-A947-70E740481C1C}">
                <a14:useLocalDpi xmlns:a14="http://schemas.microsoft.com/office/drawing/2010/main" val="0"/>
              </a:ext>
            </a:extLst>
          </a:blip>
          <a:srcRect r="5546"/>
          <a:stretch/>
        </p:blipFill>
        <p:spPr>
          <a:xfrm>
            <a:off x="5133250" y="3435500"/>
            <a:ext cx="4010750" cy="3422500"/>
          </a:xfrm>
          <a:prstGeom prst="rect">
            <a:avLst/>
          </a:prstGeom>
        </p:spPr>
      </p:pic>
      <p:sp>
        <p:nvSpPr>
          <p:cNvPr id="2" name="Title 1"/>
          <p:cNvSpPr>
            <a:spLocks noGrp="1"/>
          </p:cNvSpPr>
          <p:nvPr>
            <p:ph type="title"/>
          </p:nvPr>
        </p:nvSpPr>
        <p:spPr/>
        <p:txBody>
          <a:bodyPr/>
          <a:lstStyle/>
          <a:p>
            <a:r>
              <a:rPr lang="nb-NO" dirty="0"/>
              <a:t>Case 2 – Kjell Karlsen</a:t>
            </a:r>
            <a:endParaRPr lang="en-US" dirty="0"/>
          </a:p>
        </p:txBody>
      </p:sp>
      <p:sp>
        <p:nvSpPr>
          <p:cNvPr id="3" name="Content Placeholder 2"/>
          <p:cNvSpPr>
            <a:spLocks noGrp="1"/>
          </p:cNvSpPr>
          <p:nvPr>
            <p:ph idx="1"/>
          </p:nvPr>
        </p:nvSpPr>
        <p:spPr>
          <a:xfrm>
            <a:off x="535483" y="2292500"/>
            <a:ext cx="5175770" cy="4565500"/>
          </a:xfrm>
        </p:spPr>
        <p:txBody>
          <a:bodyPr>
            <a:normAutofit lnSpcReduction="10000"/>
          </a:bodyPr>
          <a:lstStyle/>
          <a:p>
            <a:pPr marL="0" indent="0">
              <a:buNone/>
            </a:pPr>
            <a:r>
              <a:rPr lang="en-US" b="1" dirty="0"/>
              <a:t>Du </a:t>
            </a:r>
            <a:r>
              <a:rPr lang="en-US" b="1" dirty="0" err="1"/>
              <a:t>undersøker</a:t>
            </a:r>
            <a:r>
              <a:rPr lang="en-US" b="1" dirty="0"/>
              <a:t> </a:t>
            </a:r>
            <a:r>
              <a:rPr lang="en-US" b="1" dirty="0" err="1"/>
              <a:t>vitale</a:t>
            </a:r>
            <a:r>
              <a:rPr lang="en-US" b="1" dirty="0"/>
              <a:t> </a:t>
            </a:r>
            <a:r>
              <a:rPr lang="en-US" b="1" dirty="0" err="1"/>
              <a:t>parametre</a:t>
            </a:r>
            <a:endParaRPr lang="en-US" b="1" dirty="0"/>
          </a:p>
          <a:p>
            <a:pPr marL="342900"/>
            <a:r>
              <a:rPr lang="en-US" dirty="0" err="1"/>
              <a:t>Puls</a:t>
            </a:r>
            <a:r>
              <a:rPr lang="en-US" dirty="0"/>
              <a:t> (90)</a:t>
            </a:r>
          </a:p>
          <a:p>
            <a:pPr marL="342900"/>
            <a:r>
              <a:rPr lang="en-US" dirty="0" err="1"/>
              <a:t>Respirasjonsfrekvens</a:t>
            </a:r>
            <a:r>
              <a:rPr lang="en-US" dirty="0"/>
              <a:t> (22/min)</a:t>
            </a:r>
          </a:p>
          <a:p>
            <a:pPr marL="342900"/>
            <a:r>
              <a:rPr lang="en-US" dirty="0" err="1"/>
              <a:t>Temperatur</a:t>
            </a:r>
            <a:r>
              <a:rPr lang="en-US" dirty="0"/>
              <a:t> (38,2</a:t>
            </a:r>
            <a:r>
              <a:rPr lang="nb-NO" dirty="0"/>
              <a:t>°C</a:t>
            </a:r>
            <a:r>
              <a:rPr lang="en-US" dirty="0"/>
              <a:t>)</a:t>
            </a:r>
          </a:p>
          <a:p>
            <a:pPr marL="342900"/>
            <a:r>
              <a:rPr lang="en-US" dirty="0" err="1"/>
              <a:t>Blodtrykk</a:t>
            </a:r>
            <a:r>
              <a:rPr lang="en-US" dirty="0"/>
              <a:t> (135/80)</a:t>
            </a:r>
          </a:p>
          <a:p>
            <a:pPr marL="342900"/>
            <a:r>
              <a:rPr lang="en-US" dirty="0"/>
              <a:t>O2-metning (89)</a:t>
            </a:r>
          </a:p>
          <a:p>
            <a:pPr marL="0" indent="0">
              <a:buNone/>
            </a:pPr>
            <a:r>
              <a:rPr lang="en-US" dirty="0"/>
              <a:t>Du vet </a:t>
            </a:r>
            <a:r>
              <a:rPr lang="en-US" dirty="0" err="1"/>
              <a:t>fra</a:t>
            </a:r>
            <a:r>
              <a:rPr lang="en-US" dirty="0"/>
              <a:t> </a:t>
            </a:r>
            <a:r>
              <a:rPr lang="en-US" dirty="0" err="1"/>
              <a:t>før</a:t>
            </a:r>
            <a:r>
              <a:rPr lang="en-US" dirty="0"/>
              <a:t> at Karlsen </a:t>
            </a:r>
            <a:r>
              <a:rPr lang="en-US" dirty="0" err="1"/>
              <a:t>har</a:t>
            </a:r>
            <a:r>
              <a:rPr lang="en-US" dirty="0"/>
              <a:t> KOLS og </a:t>
            </a:r>
            <a:r>
              <a:rPr lang="en-US" dirty="0" err="1"/>
              <a:t>hypertensjon</a:t>
            </a:r>
            <a:r>
              <a:rPr lang="en-US" dirty="0"/>
              <a:t>. </a:t>
            </a:r>
            <a:r>
              <a:rPr lang="nb-NO" dirty="0"/>
              <a:t>Du er usikker på om Karlsen nå har lungebetennelse.</a:t>
            </a:r>
          </a:p>
          <a:p>
            <a:pPr marL="0" indent="0">
              <a:buNone/>
            </a:pPr>
            <a:endParaRPr lang="nb-NO" sz="1200" dirty="0"/>
          </a:p>
          <a:p>
            <a:pPr marL="0" indent="0">
              <a:buNone/>
            </a:pPr>
            <a:r>
              <a:rPr lang="nb-NO" b="1" dirty="0"/>
              <a:t>Diskuter med sidemannen:</a:t>
            </a:r>
          </a:p>
          <a:p>
            <a:pPr marL="0" indent="0">
              <a:buNone/>
            </a:pPr>
            <a:r>
              <a:rPr lang="nb-NO" b="1" dirty="0"/>
              <a:t>Hva er NEWS score? Hva gjør du? </a:t>
            </a:r>
            <a:endParaRPr lang="nb-NO" dirty="0"/>
          </a:p>
        </p:txBody>
      </p:sp>
    </p:spTree>
    <p:extLst>
      <p:ext uri="{BB962C8B-B14F-4D97-AF65-F5344CB8AC3E}">
        <p14:creationId xmlns:p14="http://schemas.microsoft.com/office/powerpoint/2010/main" val="3934116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ammel mann som hoster"/>
          <p:cNvPicPr>
            <a:picLocks noChangeAspect="1"/>
          </p:cNvPicPr>
          <p:nvPr/>
        </p:nvPicPr>
        <p:blipFill rotWithShape="1">
          <a:blip r:embed="rId3">
            <a:extLst>
              <a:ext uri="{28A0092B-C50C-407E-A947-70E740481C1C}">
                <a14:useLocalDpi xmlns:a14="http://schemas.microsoft.com/office/drawing/2010/main" val="0"/>
              </a:ext>
            </a:extLst>
          </a:blip>
          <a:srcRect r="5546"/>
          <a:stretch/>
        </p:blipFill>
        <p:spPr>
          <a:xfrm>
            <a:off x="5133250" y="3435500"/>
            <a:ext cx="4010750" cy="3422500"/>
          </a:xfrm>
          <a:prstGeom prst="rect">
            <a:avLst/>
          </a:prstGeom>
        </p:spPr>
      </p:pic>
      <p:sp>
        <p:nvSpPr>
          <p:cNvPr id="2" name="Title 1"/>
          <p:cNvSpPr>
            <a:spLocks noGrp="1"/>
          </p:cNvSpPr>
          <p:nvPr>
            <p:ph type="title"/>
          </p:nvPr>
        </p:nvSpPr>
        <p:spPr/>
        <p:txBody>
          <a:bodyPr>
            <a:normAutofit/>
          </a:bodyPr>
          <a:lstStyle/>
          <a:p>
            <a:r>
              <a:rPr lang="nb-NO" dirty="0"/>
              <a:t>Case 2 – Kjell Karlsen</a:t>
            </a:r>
            <a:endParaRPr lang="en-US" dirty="0">
              <a:solidFill>
                <a:srgbClr val="FF0000"/>
              </a:solidFill>
            </a:endParaRPr>
          </a:p>
        </p:txBody>
      </p:sp>
      <p:sp>
        <p:nvSpPr>
          <p:cNvPr id="3" name="Content Placeholder 2"/>
          <p:cNvSpPr>
            <a:spLocks noGrp="1"/>
          </p:cNvSpPr>
          <p:nvPr>
            <p:ph idx="1"/>
          </p:nvPr>
        </p:nvSpPr>
        <p:spPr>
          <a:xfrm>
            <a:off x="535482" y="2292500"/>
            <a:ext cx="5889381" cy="4565500"/>
          </a:xfrm>
        </p:spPr>
        <p:txBody>
          <a:bodyPr>
            <a:normAutofit/>
          </a:bodyPr>
          <a:lstStyle/>
          <a:p>
            <a:pPr marL="0" indent="0">
              <a:buNone/>
            </a:pPr>
            <a:r>
              <a:rPr lang="en-US" dirty="0"/>
              <a:t>Du </a:t>
            </a:r>
            <a:r>
              <a:rPr lang="en-US" dirty="0" err="1"/>
              <a:t>informerer</a:t>
            </a:r>
            <a:r>
              <a:rPr lang="en-US" dirty="0"/>
              <a:t> </a:t>
            </a:r>
            <a:r>
              <a:rPr lang="en-US" dirty="0" err="1"/>
              <a:t>fastlegen</a:t>
            </a:r>
            <a:r>
              <a:rPr lang="en-US" dirty="0"/>
              <a:t> om </a:t>
            </a:r>
            <a:r>
              <a:rPr lang="en-US" dirty="0" err="1"/>
              <a:t>Karlsens</a:t>
            </a:r>
            <a:r>
              <a:rPr lang="en-US" dirty="0"/>
              <a:t> </a:t>
            </a:r>
            <a:r>
              <a:rPr lang="en-US" dirty="0" err="1"/>
              <a:t>tilstand</a:t>
            </a:r>
            <a:r>
              <a:rPr lang="en-US" dirty="0"/>
              <a:t>. Ved </a:t>
            </a:r>
            <a:r>
              <a:rPr lang="en-US" dirty="0" err="1"/>
              <a:t>bruk</a:t>
            </a:r>
            <a:r>
              <a:rPr lang="en-US" dirty="0"/>
              <a:t> </a:t>
            </a:r>
            <a:r>
              <a:rPr lang="en-US" dirty="0" err="1"/>
              <a:t>av</a:t>
            </a:r>
            <a:r>
              <a:rPr lang="en-US" dirty="0"/>
              <a:t> ISBAR </a:t>
            </a:r>
            <a:r>
              <a:rPr lang="en-US" dirty="0" err="1"/>
              <a:t>får</a:t>
            </a:r>
            <a:r>
              <a:rPr lang="en-US" dirty="0"/>
              <a:t> </a:t>
            </a:r>
            <a:r>
              <a:rPr lang="en-US" dirty="0" err="1"/>
              <a:t>fastlegen</a:t>
            </a:r>
            <a:r>
              <a:rPr lang="en-US" dirty="0"/>
              <a:t> </a:t>
            </a:r>
            <a:r>
              <a:rPr lang="en-US" dirty="0" err="1"/>
              <a:t>raskt</a:t>
            </a:r>
            <a:r>
              <a:rPr lang="en-US" dirty="0"/>
              <a:t> de </a:t>
            </a:r>
            <a:r>
              <a:rPr lang="en-US" dirty="0" err="1"/>
              <a:t>viktigste</a:t>
            </a:r>
            <a:r>
              <a:rPr lang="en-US" dirty="0"/>
              <a:t> </a:t>
            </a:r>
            <a:r>
              <a:rPr lang="en-US" dirty="0" err="1"/>
              <a:t>opplysningene</a:t>
            </a:r>
            <a:r>
              <a:rPr lang="en-US" dirty="0"/>
              <a:t>. </a:t>
            </a:r>
            <a:r>
              <a:rPr lang="en-US" dirty="0" err="1"/>
              <a:t>Dere</a:t>
            </a:r>
            <a:r>
              <a:rPr lang="en-US" dirty="0"/>
              <a:t> </a:t>
            </a:r>
            <a:r>
              <a:rPr lang="en-US" dirty="0" err="1"/>
              <a:t>blir</a:t>
            </a:r>
            <a:r>
              <a:rPr lang="en-US" dirty="0"/>
              <a:t> </a:t>
            </a:r>
            <a:r>
              <a:rPr lang="en-US" dirty="0" err="1"/>
              <a:t>enige</a:t>
            </a:r>
            <a:r>
              <a:rPr lang="en-US" dirty="0"/>
              <a:t> om at Karlsen </a:t>
            </a:r>
            <a:r>
              <a:rPr lang="en-US" dirty="0" err="1"/>
              <a:t>kommer</a:t>
            </a:r>
            <a:r>
              <a:rPr lang="en-US" dirty="0"/>
              <a:t> til </a:t>
            </a:r>
            <a:r>
              <a:rPr lang="en-US" dirty="0" err="1"/>
              <a:t>en</a:t>
            </a:r>
            <a:r>
              <a:rPr lang="en-US" dirty="0"/>
              <a:t> ø-</a:t>
            </a:r>
            <a:r>
              <a:rPr lang="en-US" dirty="0" err="1"/>
              <a:t>hjelptime</a:t>
            </a:r>
            <a:r>
              <a:rPr lang="en-US" dirty="0"/>
              <a:t>.</a:t>
            </a:r>
          </a:p>
          <a:p>
            <a:pPr marL="0" indent="0">
              <a:buNone/>
            </a:pPr>
            <a:endParaRPr lang="en-US" dirty="0"/>
          </a:p>
          <a:p>
            <a:pPr marL="0" indent="0">
              <a:buNone/>
            </a:pPr>
            <a:r>
              <a:rPr lang="en-US" dirty="0" err="1"/>
              <a:t>Basert</a:t>
            </a:r>
            <a:r>
              <a:rPr lang="en-US" dirty="0"/>
              <a:t> </a:t>
            </a:r>
            <a:r>
              <a:rPr lang="en-US" dirty="0" err="1"/>
              <a:t>på</a:t>
            </a:r>
            <a:r>
              <a:rPr lang="en-US" dirty="0"/>
              <a:t> dine </a:t>
            </a:r>
            <a:r>
              <a:rPr lang="en-US" dirty="0" err="1"/>
              <a:t>opplysninger</a:t>
            </a:r>
            <a:r>
              <a:rPr lang="en-US" dirty="0"/>
              <a:t> </a:t>
            </a:r>
            <a:r>
              <a:rPr lang="en-US" dirty="0" err="1"/>
              <a:t>pluss</a:t>
            </a:r>
            <a:r>
              <a:rPr lang="en-US" dirty="0"/>
              <a:t> </a:t>
            </a:r>
            <a:r>
              <a:rPr lang="en-US" dirty="0" err="1"/>
              <a:t>anamnese</a:t>
            </a:r>
            <a:r>
              <a:rPr lang="en-US" dirty="0"/>
              <a:t>, </a:t>
            </a:r>
            <a:r>
              <a:rPr lang="en-US" dirty="0" err="1"/>
              <a:t>undersøkelse</a:t>
            </a:r>
            <a:r>
              <a:rPr lang="en-US" dirty="0"/>
              <a:t> og </a:t>
            </a:r>
            <a:r>
              <a:rPr lang="en-US" dirty="0" err="1"/>
              <a:t>hurtigprøver</a:t>
            </a:r>
            <a:r>
              <a:rPr lang="en-US" dirty="0"/>
              <a:t> </a:t>
            </a:r>
            <a:r>
              <a:rPr lang="en-US" dirty="0" err="1"/>
              <a:t>vurderer</a:t>
            </a:r>
            <a:r>
              <a:rPr lang="en-US" dirty="0"/>
              <a:t> </a:t>
            </a:r>
            <a:r>
              <a:rPr lang="en-US" dirty="0" err="1"/>
              <a:t>fastlegen</a:t>
            </a:r>
            <a:r>
              <a:rPr lang="en-US" dirty="0"/>
              <a:t> at Karlsen </a:t>
            </a:r>
            <a:r>
              <a:rPr lang="en-US" dirty="0" err="1"/>
              <a:t>har</a:t>
            </a:r>
            <a:r>
              <a:rPr lang="en-US" dirty="0"/>
              <a:t> </a:t>
            </a:r>
            <a:r>
              <a:rPr lang="en-US" dirty="0" err="1"/>
              <a:t>en</a:t>
            </a:r>
            <a:r>
              <a:rPr lang="en-US" dirty="0"/>
              <a:t> </a:t>
            </a:r>
            <a:r>
              <a:rPr lang="en-US" dirty="0" err="1"/>
              <a:t>akutt</a:t>
            </a:r>
            <a:r>
              <a:rPr lang="en-US" dirty="0"/>
              <a:t> </a:t>
            </a:r>
            <a:r>
              <a:rPr lang="en-US" dirty="0" err="1"/>
              <a:t>bronkitt</a:t>
            </a:r>
            <a:r>
              <a:rPr lang="en-US" dirty="0"/>
              <a:t>. </a:t>
            </a:r>
            <a:endParaRPr lang="nb-NO" dirty="0"/>
          </a:p>
        </p:txBody>
      </p:sp>
    </p:spTree>
    <p:extLst>
      <p:ext uri="{BB962C8B-B14F-4D97-AF65-F5344CB8AC3E}">
        <p14:creationId xmlns:p14="http://schemas.microsoft.com/office/powerpoint/2010/main" val="4175491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a:solidFill>
                  <a:schemeClr val="tx1"/>
                </a:solidFill>
              </a:rPr>
              <a:t>Hjemmetjenesten</a:t>
            </a:r>
            <a:endParaRPr lang="nb-NO" sz="3600" dirty="0">
              <a:solidFill>
                <a:schemeClr val="tx1"/>
              </a:solidFill>
            </a:endParaRPr>
          </a:p>
        </p:txBody>
      </p:sp>
      <p:sp>
        <p:nvSpPr>
          <p:cNvPr id="7" name="Content Placeholder 9"/>
          <p:cNvSpPr>
            <a:spLocks noGrp="1"/>
          </p:cNvSpPr>
          <p:nvPr>
            <p:ph idx="1"/>
          </p:nvPr>
        </p:nvSpPr>
        <p:spPr>
          <a:xfrm>
            <a:off x="535482" y="2292498"/>
            <a:ext cx="8229600" cy="4385027"/>
          </a:xfrm>
        </p:spPr>
        <p:txBody>
          <a:bodyPr>
            <a:normAutofit/>
          </a:bodyPr>
          <a:lstStyle/>
          <a:p>
            <a:r>
              <a:rPr lang="nb-NO" sz="2600" dirty="0"/>
              <a:t>De skrøpeligste av de hjemmeboende </a:t>
            </a:r>
          </a:p>
          <a:p>
            <a:r>
              <a:rPr lang="nb-NO" sz="2600" dirty="0"/>
              <a:t>Sykepleier alene om å vurdere pasienten</a:t>
            </a:r>
          </a:p>
          <a:p>
            <a:r>
              <a:rPr lang="nb-NO" sz="2600" dirty="0"/>
              <a:t>Fastlege avhengig av relevante opplysninger</a:t>
            </a:r>
          </a:p>
          <a:p>
            <a:endParaRPr lang="nb-NO" sz="2600" dirty="0"/>
          </a:p>
          <a:p>
            <a:pPr marL="0" indent="0">
              <a:buNone/>
            </a:pPr>
            <a:r>
              <a:rPr lang="nb-NO" sz="2600" b="1" dirty="0"/>
              <a:t>Sykepleiers utfordring:</a:t>
            </a:r>
          </a:p>
          <a:p>
            <a:r>
              <a:rPr lang="nb-NO" sz="2600" dirty="0"/>
              <a:t>Innhente relevante opplysninger</a:t>
            </a:r>
          </a:p>
          <a:p>
            <a:r>
              <a:rPr lang="nb-NO" sz="2600" dirty="0"/>
              <a:t>Gjøre relevante undersøkelser</a:t>
            </a:r>
          </a:p>
          <a:p>
            <a:r>
              <a:rPr lang="nb-NO" sz="2600" dirty="0"/>
              <a:t>Avgjøre om det er behov for videre tiltak</a:t>
            </a:r>
          </a:p>
          <a:p>
            <a:endParaRPr lang="nb-NO" sz="2600" dirty="0"/>
          </a:p>
        </p:txBody>
      </p:sp>
      <p:pic>
        <p:nvPicPr>
          <p:cNvPr id="4" name="Picture 3" descr="Pleiere i hjemmetjenetsen smalet rundt en tjenetsebil"/>
          <p:cNvPicPr>
            <a:picLocks noChangeAspect="1"/>
          </p:cNvPicPr>
          <p:nvPr/>
        </p:nvPicPr>
        <p:blipFill rotWithShape="1">
          <a:blip r:embed="rId3">
            <a:extLst>
              <a:ext uri="{28A0092B-C50C-407E-A947-70E740481C1C}">
                <a14:useLocalDpi xmlns:a14="http://schemas.microsoft.com/office/drawing/2010/main" val="0"/>
              </a:ext>
            </a:extLst>
          </a:blip>
          <a:srcRect t="24739"/>
          <a:stretch/>
        </p:blipFill>
        <p:spPr>
          <a:xfrm>
            <a:off x="4990520" y="-2568"/>
            <a:ext cx="4153480" cy="2086362"/>
          </a:xfrm>
          <a:prstGeom prst="rect">
            <a:avLst/>
          </a:prstGeom>
        </p:spPr>
      </p:pic>
      <p:sp>
        <p:nvSpPr>
          <p:cNvPr id="9" name="Slide Number Placeholder 3"/>
          <p:cNvSpPr>
            <a:spLocks noGrp="1"/>
          </p:cNvSpPr>
          <p:nvPr>
            <p:ph type="sldNum" sz="quarter" idx="12"/>
          </p:nvPr>
        </p:nvSpPr>
        <p:spPr>
          <a:xfrm>
            <a:off x="8229600" y="6148136"/>
            <a:ext cx="914399" cy="709863"/>
          </a:xfrm>
          <a:noFill/>
        </p:spPr>
        <p:txBody>
          <a:bodyPr/>
          <a:lstStyle/>
          <a:p>
            <a:fld id="{5D310BF4-4FB1-EF42-A6F9-E197B72E94CF}" type="slidenum">
              <a:rPr lang="en-US" sz="1600" smtClean="0">
                <a:solidFill>
                  <a:schemeClr val="tx1"/>
                </a:solidFill>
              </a:rPr>
              <a:pPr/>
              <a:t>24</a:t>
            </a:fld>
            <a:endParaRPr lang="en-US" dirty="0">
              <a:solidFill>
                <a:schemeClr val="tx1"/>
              </a:solidFill>
            </a:endParaRPr>
          </a:p>
        </p:txBody>
      </p:sp>
    </p:spTree>
    <p:extLst>
      <p:ext uri="{BB962C8B-B14F-4D97-AF65-F5344CB8AC3E}">
        <p14:creationId xmlns:p14="http://schemas.microsoft.com/office/powerpoint/2010/main" val="381230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t bilde av ung mann som holder seg på  halsen - vond ha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1674" y="2128443"/>
            <a:ext cx="3362326" cy="4729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nb-NO" dirty="0"/>
              <a:t>Case 3 – Trond Trondsen</a:t>
            </a:r>
            <a:endParaRPr lang="en-US" dirty="0"/>
          </a:p>
        </p:txBody>
      </p:sp>
      <p:sp>
        <p:nvSpPr>
          <p:cNvPr id="3" name="Content Placeholder 2"/>
          <p:cNvSpPr>
            <a:spLocks noGrp="1"/>
          </p:cNvSpPr>
          <p:nvPr>
            <p:ph idx="1"/>
          </p:nvPr>
        </p:nvSpPr>
        <p:spPr>
          <a:xfrm>
            <a:off x="535483" y="2292499"/>
            <a:ext cx="5648750" cy="4010329"/>
          </a:xfrm>
        </p:spPr>
        <p:txBody>
          <a:bodyPr>
            <a:normAutofit/>
          </a:bodyPr>
          <a:lstStyle/>
          <a:p>
            <a:r>
              <a:rPr lang="nb-NO" dirty="0"/>
              <a:t>Kjell Karlsen er 27 år gammel</a:t>
            </a:r>
          </a:p>
          <a:p>
            <a:r>
              <a:rPr lang="nb-NO" dirty="0"/>
              <a:t>Han ringer til deg på legevakten og sier han har vondt i halsen, hoster og føler seg slapp. </a:t>
            </a:r>
          </a:p>
          <a:p>
            <a:r>
              <a:rPr lang="nb-NO" dirty="0"/>
              <a:t>Han ber om en time på legevakten.</a:t>
            </a:r>
          </a:p>
          <a:p>
            <a:pPr marL="0" indent="0">
              <a:buNone/>
            </a:pPr>
            <a:r>
              <a:rPr lang="nb-NO" b="1" dirty="0">
                <a:solidFill>
                  <a:schemeClr val="tx1"/>
                </a:solidFill>
              </a:rPr>
              <a:t>Diskuter med sidemannen:</a:t>
            </a:r>
          </a:p>
          <a:p>
            <a:pPr marL="0" indent="0">
              <a:buNone/>
            </a:pPr>
            <a:r>
              <a:rPr lang="nb-NO" altLang="nb-NO" b="1" dirty="0">
                <a:solidFill>
                  <a:schemeClr val="tx1"/>
                </a:solidFill>
              </a:rPr>
              <a:t>Hva feiler det Trondsen?</a:t>
            </a:r>
            <a:endParaRPr lang="nb-NO" b="1" dirty="0">
              <a:solidFill>
                <a:schemeClr val="tx1"/>
              </a:solidFill>
            </a:endParaRPr>
          </a:p>
          <a:p>
            <a:pPr marL="0" indent="0">
              <a:buNone/>
            </a:pPr>
            <a:r>
              <a:rPr lang="nb-NO" b="1" dirty="0">
                <a:solidFill>
                  <a:schemeClr val="tx1"/>
                </a:solidFill>
              </a:rPr>
              <a:t>Hva gjør du?</a:t>
            </a:r>
          </a:p>
        </p:txBody>
      </p:sp>
    </p:spTree>
    <p:extLst>
      <p:ext uri="{BB962C8B-B14F-4D97-AF65-F5344CB8AC3E}">
        <p14:creationId xmlns:p14="http://schemas.microsoft.com/office/powerpoint/2010/main" val="1759253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Forkjølelse</a:t>
            </a:r>
            <a:endParaRPr lang="en-US" dirty="0"/>
          </a:p>
        </p:txBody>
      </p:sp>
      <p:sp>
        <p:nvSpPr>
          <p:cNvPr id="3" name="Content Placeholder 2"/>
          <p:cNvSpPr>
            <a:spLocks noGrp="1"/>
          </p:cNvSpPr>
          <p:nvPr>
            <p:ph idx="1"/>
          </p:nvPr>
        </p:nvSpPr>
        <p:spPr>
          <a:xfrm>
            <a:off x="535481" y="2292499"/>
            <a:ext cx="5600624" cy="4240647"/>
          </a:xfrm>
        </p:spPr>
        <p:txBody>
          <a:bodyPr>
            <a:normAutofit/>
          </a:bodyPr>
          <a:lstStyle/>
          <a:p>
            <a:pPr marL="0" indent="0">
              <a:buNone/>
            </a:pPr>
            <a:r>
              <a:rPr lang="nb-NO" dirty="0"/>
              <a:t>Symptomer</a:t>
            </a:r>
          </a:p>
          <a:p>
            <a:pPr marL="342900"/>
            <a:r>
              <a:rPr lang="nb-NO" dirty="0"/>
              <a:t>Halssmerter særlig i starten, tett/rennende nese, hoste, feber hos noen</a:t>
            </a:r>
          </a:p>
          <a:p>
            <a:pPr marL="0" indent="0">
              <a:buNone/>
            </a:pPr>
            <a:r>
              <a:rPr lang="nb-NO" dirty="0"/>
              <a:t>Forventet varighet: </a:t>
            </a:r>
          </a:p>
          <a:p>
            <a:pPr marL="342900"/>
            <a:r>
              <a:rPr lang="nb-NO" dirty="0"/>
              <a:t>Kan vare 10 dager</a:t>
            </a:r>
          </a:p>
          <a:p>
            <a:pPr marL="0" indent="0">
              <a:buNone/>
            </a:pPr>
            <a:r>
              <a:rPr lang="nb-NO" altLang="nb-NO" dirty="0">
                <a:solidFill>
                  <a:schemeClr val="tx1"/>
                </a:solidFill>
              </a:rPr>
              <a:t>Antibiotika</a:t>
            </a:r>
          </a:p>
          <a:p>
            <a:pPr marL="342900"/>
            <a:r>
              <a:rPr lang="nb-NO" dirty="0"/>
              <a:t>Antibiotika har ingen effekt</a:t>
            </a:r>
          </a:p>
          <a:p>
            <a:pPr marL="0" indent="0">
              <a:buNone/>
            </a:pPr>
            <a:r>
              <a:rPr lang="nb-NO" altLang="nb-NO" dirty="0">
                <a:solidFill>
                  <a:schemeClr val="tx1"/>
                </a:solidFill>
              </a:rPr>
              <a:t>Råd: </a:t>
            </a:r>
          </a:p>
          <a:p>
            <a:pPr marL="342900"/>
            <a:r>
              <a:rPr lang="nb-NO" dirty="0"/>
              <a:t>Ro, rikelig væske, </a:t>
            </a:r>
            <a:r>
              <a:rPr lang="nb-NO" dirty="0" err="1"/>
              <a:t>evt</a:t>
            </a:r>
            <a:r>
              <a:rPr lang="nb-NO" dirty="0"/>
              <a:t> febernedsettende</a:t>
            </a:r>
            <a:endParaRPr lang="en-US" dirty="0"/>
          </a:p>
        </p:txBody>
      </p:sp>
      <p:sp>
        <p:nvSpPr>
          <p:cNvPr id="6" name="Slide Number Placeholder 3"/>
          <p:cNvSpPr>
            <a:spLocks noGrp="1"/>
          </p:cNvSpPr>
          <p:nvPr>
            <p:ph type="sldNum" sz="quarter" idx="12"/>
          </p:nvPr>
        </p:nvSpPr>
        <p:spPr>
          <a:xfrm>
            <a:off x="8229600" y="6148136"/>
            <a:ext cx="914399" cy="709863"/>
          </a:xfrm>
          <a:noFill/>
        </p:spPr>
        <p:txBody>
          <a:bodyPr/>
          <a:lstStyle/>
          <a:p>
            <a:fld id="{5D310BF4-4FB1-EF42-A6F9-E197B72E94CF}" type="slidenum">
              <a:rPr lang="en-US" sz="1600" smtClean="0">
                <a:solidFill>
                  <a:schemeClr val="tx1"/>
                </a:solidFill>
              </a:rPr>
              <a:pPr/>
              <a:t>26</a:t>
            </a:fld>
            <a:endParaRPr lang="en-US" dirty="0">
              <a:solidFill>
                <a:schemeClr val="tx1"/>
              </a:solidFill>
            </a:endParaRPr>
          </a:p>
        </p:txBody>
      </p:sp>
      <p:pic>
        <p:nvPicPr>
          <p:cNvPr id="7" name="Picture 9" descr="Barn med rennende nese - snør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94555" y="0"/>
            <a:ext cx="4149444" cy="2755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2628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Halsbetennelse – akutt tonsillitt</a:t>
            </a:r>
          </a:p>
        </p:txBody>
      </p:sp>
      <p:sp>
        <p:nvSpPr>
          <p:cNvPr id="3" name="Content Placeholder 2"/>
          <p:cNvSpPr>
            <a:spLocks noGrp="1"/>
          </p:cNvSpPr>
          <p:nvPr>
            <p:ph idx="1"/>
          </p:nvPr>
        </p:nvSpPr>
        <p:spPr>
          <a:xfrm>
            <a:off x="535482" y="2292499"/>
            <a:ext cx="5179518" cy="4240647"/>
          </a:xfrm>
        </p:spPr>
        <p:txBody>
          <a:bodyPr>
            <a:normAutofit/>
          </a:bodyPr>
          <a:lstStyle/>
          <a:p>
            <a:pPr marL="0" indent="0">
              <a:buNone/>
            </a:pPr>
            <a:r>
              <a:rPr lang="nb-NO" dirty="0"/>
              <a:t>Symptomer</a:t>
            </a:r>
          </a:p>
          <a:p>
            <a:pPr marL="342900"/>
            <a:r>
              <a:rPr lang="nb-NO" dirty="0"/>
              <a:t>Halssmerter, feber, fravær av hoste</a:t>
            </a:r>
          </a:p>
          <a:p>
            <a:pPr marL="0" indent="0">
              <a:buNone/>
            </a:pPr>
            <a:r>
              <a:rPr lang="nb-NO" dirty="0"/>
              <a:t>Forventet varighet: </a:t>
            </a:r>
          </a:p>
          <a:p>
            <a:pPr marL="342900"/>
            <a:r>
              <a:rPr lang="nb-NO" dirty="0"/>
              <a:t>7 dager</a:t>
            </a:r>
          </a:p>
          <a:p>
            <a:pPr marL="0" indent="0">
              <a:buNone/>
            </a:pPr>
            <a:r>
              <a:rPr lang="nb-NO" altLang="nb-NO" dirty="0">
                <a:solidFill>
                  <a:schemeClr val="tx1"/>
                </a:solidFill>
              </a:rPr>
              <a:t>Antibiotika</a:t>
            </a:r>
          </a:p>
          <a:p>
            <a:pPr marL="342900"/>
            <a:r>
              <a:rPr lang="nb-NO" dirty="0"/>
              <a:t>Antibiotika har noe effekt, reduserer varighet med 12 – 24 timer.</a:t>
            </a:r>
          </a:p>
          <a:p>
            <a:pPr marL="0" indent="0">
              <a:buNone/>
            </a:pPr>
            <a:r>
              <a:rPr lang="nb-NO" altLang="nb-NO" dirty="0">
                <a:solidFill>
                  <a:schemeClr val="tx1"/>
                </a:solidFill>
              </a:rPr>
              <a:t>Råd: </a:t>
            </a:r>
          </a:p>
          <a:p>
            <a:pPr marL="342900"/>
            <a:r>
              <a:rPr lang="nb-NO" dirty="0"/>
              <a:t>Smertestillende</a:t>
            </a:r>
            <a:endParaRPr lang="en-US" dirty="0"/>
          </a:p>
        </p:txBody>
      </p:sp>
      <p:sp>
        <p:nvSpPr>
          <p:cNvPr id="6" name="Slide Number Placeholder 3"/>
          <p:cNvSpPr>
            <a:spLocks noGrp="1"/>
          </p:cNvSpPr>
          <p:nvPr>
            <p:ph type="sldNum" sz="quarter" idx="12"/>
          </p:nvPr>
        </p:nvSpPr>
        <p:spPr>
          <a:xfrm>
            <a:off x="8229600" y="6148136"/>
            <a:ext cx="914399" cy="709863"/>
          </a:xfrm>
          <a:noFill/>
        </p:spPr>
        <p:txBody>
          <a:bodyPr/>
          <a:lstStyle/>
          <a:p>
            <a:fld id="{5D310BF4-4FB1-EF42-A6F9-E197B72E94CF}" type="slidenum">
              <a:rPr lang="en-US" sz="1600" smtClean="0">
                <a:solidFill>
                  <a:schemeClr val="tx1"/>
                </a:solidFill>
              </a:rPr>
              <a:pPr/>
              <a:t>27</a:t>
            </a:fld>
            <a:endParaRPr lang="en-US" dirty="0">
              <a:solidFill>
                <a:schemeClr val="tx1"/>
              </a:solidFill>
            </a:endParaRPr>
          </a:p>
        </p:txBody>
      </p:sp>
      <p:pic>
        <p:nvPicPr>
          <p:cNvPr id="7" name="Content Placeholder 3" descr="bilde av hals med halsbetenneslse Tonsilliti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78187" y="4463232"/>
            <a:ext cx="3265814" cy="2490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81658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Ørebetennelse</a:t>
            </a:r>
            <a:endParaRPr lang="en-US" dirty="0"/>
          </a:p>
        </p:txBody>
      </p:sp>
      <p:sp>
        <p:nvSpPr>
          <p:cNvPr id="3" name="Content Placeholder 2"/>
          <p:cNvSpPr>
            <a:spLocks noGrp="1"/>
          </p:cNvSpPr>
          <p:nvPr>
            <p:ph idx="1"/>
          </p:nvPr>
        </p:nvSpPr>
        <p:spPr>
          <a:xfrm>
            <a:off x="517512" y="2231481"/>
            <a:ext cx="4403404" cy="4271586"/>
          </a:xfrm>
        </p:spPr>
        <p:txBody>
          <a:bodyPr>
            <a:normAutofit/>
          </a:bodyPr>
          <a:lstStyle/>
          <a:p>
            <a:pPr marL="342900"/>
            <a:r>
              <a:rPr lang="nb-NO" dirty="0"/>
              <a:t>Øresmerter, feber</a:t>
            </a:r>
          </a:p>
          <a:p>
            <a:pPr marL="342900"/>
            <a:r>
              <a:rPr lang="nb-NO" dirty="0"/>
              <a:t>Forventet varighet: 4 dager</a:t>
            </a:r>
          </a:p>
          <a:p>
            <a:pPr marL="0" indent="0">
              <a:buNone/>
            </a:pPr>
            <a:r>
              <a:rPr lang="nb-NO" altLang="nb-NO" dirty="0">
                <a:solidFill>
                  <a:schemeClr val="tx1"/>
                </a:solidFill>
              </a:rPr>
              <a:t>Antibiotika:</a:t>
            </a:r>
          </a:p>
          <a:p>
            <a:pPr marL="342900"/>
            <a:r>
              <a:rPr lang="nb-NO" dirty="0"/>
              <a:t>Unødvendig hos de fleste. </a:t>
            </a:r>
          </a:p>
          <a:p>
            <a:pPr marL="342900"/>
            <a:r>
              <a:rPr lang="nb-NO" dirty="0"/>
              <a:t>Barn som ofte får ørebetennelser og barn &lt; 1 år bør behandles</a:t>
            </a:r>
          </a:p>
          <a:p>
            <a:pPr marL="0" indent="0">
              <a:buNone/>
            </a:pPr>
            <a:r>
              <a:rPr lang="nb-NO" altLang="nb-NO" dirty="0">
                <a:solidFill>
                  <a:schemeClr val="tx1"/>
                </a:solidFill>
              </a:rPr>
              <a:t>Råd: </a:t>
            </a:r>
          </a:p>
          <a:p>
            <a:pPr marL="342900"/>
            <a:r>
              <a:rPr lang="nb-NO" dirty="0"/>
              <a:t>Hevet hodeleie, smertestillende, nesespray</a:t>
            </a:r>
            <a:endParaRPr lang="en-US" dirty="0"/>
          </a:p>
          <a:p>
            <a:endParaRPr lang="en-US" dirty="0"/>
          </a:p>
        </p:txBody>
      </p:sp>
      <p:sp>
        <p:nvSpPr>
          <p:cNvPr id="4" name="Slide Number Placeholder 3"/>
          <p:cNvSpPr>
            <a:spLocks noGrp="1"/>
          </p:cNvSpPr>
          <p:nvPr>
            <p:ph type="sldNum" sz="quarter" idx="12"/>
          </p:nvPr>
        </p:nvSpPr>
        <p:spPr>
          <a:xfrm>
            <a:off x="8229600" y="6148136"/>
            <a:ext cx="914399" cy="709863"/>
          </a:xfrm>
          <a:noFill/>
        </p:spPr>
        <p:txBody>
          <a:bodyPr/>
          <a:lstStyle/>
          <a:p>
            <a:fld id="{5D310BF4-4FB1-EF42-A6F9-E197B72E94CF}" type="slidenum">
              <a:rPr lang="en-US" sz="1600" smtClean="0">
                <a:solidFill>
                  <a:schemeClr val="tx1"/>
                </a:solidFill>
              </a:rPr>
              <a:pPr/>
              <a:t>28</a:t>
            </a:fld>
            <a:endParaRPr lang="en-US" dirty="0">
              <a:solidFill>
                <a:schemeClr val="tx1"/>
              </a:solidFill>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313" r="17863"/>
          <a:stretch/>
        </p:blipFill>
        <p:spPr bwMode="auto">
          <a:xfrm flipH="1">
            <a:off x="9745557" y="1971461"/>
            <a:ext cx="2550715" cy="278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4836462" y="1149500"/>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lumMod val="75000"/>
                    <a:lumOff val="25000"/>
                  </a:schemeClr>
                </a:solidFill>
                <a:latin typeface="+mj-lt"/>
                <a:ea typeface="+mj-ea"/>
                <a:cs typeface="+mj-cs"/>
              </a:defRPr>
            </a:lvl1pPr>
          </a:lstStyle>
          <a:p>
            <a:r>
              <a:rPr lang="en-US" dirty="0" err="1"/>
              <a:t>Bihulebetennelse</a:t>
            </a:r>
            <a:endParaRPr lang="en-US" dirty="0"/>
          </a:p>
        </p:txBody>
      </p:sp>
      <p:sp>
        <p:nvSpPr>
          <p:cNvPr id="7" name="Content Placeholder 2"/>
          <p:cNvSpPr txBox="1">
            <a:spLocks/>
          </p:cNvSpPr>
          <p:nvPr/>
        </p:nvSpPr>
        <p:spPr>
          <a:xfrm>
            <a:off x="4818491" y="2231481"/>
            <a:ext cx="4157275" cy="4240647"/>
          </a:xfrm>
          <a:prstGeom prst="rect">
            <a:avLst/>
          </a:prstGeom>
        </p:spPr>
        <p:txBody>
          <a:bodyPr vert="horz" lIns="144000" tIns="18000" rIns="91440" bIns="45720" rtlCol="0">
            <a:normAutofit/>
          </a:bodyPr>
          <a:lstStyle>
            <a:lvl1pPr marL="342000" indent="-342900" algn="l" defTabSz="457200" rtl="0" eaLnBrk="1" latinLnBrk="0" hangingPunct="1">
              <a:spcBef>
                <a:spcPct val="20000"/>
              </a:spcBef>
              <a:buClr>
                <a:srgbClr val="2EC4BB"/>
              </a:buClr>
              <a:buFont typeface="Arial"/>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Clr>
                <a:srgbClr val="219993"/>
              </a:buClr>
              <a:buFont typeface="Arial"/>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Clr>
                <a:srgbClr val="2EC4BB"/>
              </a:buClr>
              <a:buFont typeface="Arial"/>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Clr>
                <a:srgbClr val="219993"/>
              </a:buClr>
              <a:buFont typeface="Arial"/>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Clr>
                <a:srgbClr val="2EC4BB"/>
              </a:buClr>
              <a:buFont typeface="Arial"/>
              <a:buChar char="•"/>
              <a:defRPr sz="2400" kern="1200">
                <a:solidFill>
                  <a:schemeClr val="tx1">
                    <a:lumMod val="75000"/>
                    <a:lumOff val="25000"/>
                  </a:schemeClr>
                </a:solidFill>
                <a:latin typeface="+mn-lt"/>
                <a:ea typeface="+mn-ea"/>
                <a:cs typeface="+mn-cs"/>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a:r>
              <a:rPr lang="nb-NO" dirty="0"/>
              <a:t>Tett/rennende nese, smerter i panne/kinn/kjeve</a:t>
            </a:r>
          </a:p>
          <a:p>
            <a:pPr marL="342900"/>
            <a:r>
              <a:rPr lang="nb-NO" dirty="0"/>
              <a:t>Forventet varighet: 18 dager</a:t>
            </a:r>
          </a:p>
          <a:p>
            <a:pPr marL="0" indent="0">
              <a:buFont typeface="Arial"/>
              <a:buNone/>
            </a:pPr>
            <a:r>
              <a:rPr lang="nb-NO" altLang="nb-NO" dirty="0">
                <a:solidFill>
                  <a:schemeClr val="tx1"/>
                </a:solidFill>
              </a:rPr>
              <a:t>Antibiotika:</a:t>
            </a:r>
          </a:p>
          <a:p>
            <a:pPr marL="342900"/>
            <a:r>
              <a:rPr lang="nb-NO" dirty="0"/>
              <a:t>Har liten effekt, og bør ikke gis tidlig i forløpet</a:t>
            </a:r>
            <a:r>
              <a:rPr lang="nb-NO" altLang="nb-NO" dirty="0">
                <a:solidFill>
                  <a:schemeClr val="tx1"/>
                </a:solidFill>
              </a:rPr>
              <a:t>	</a:t>
            </a:r>
          </a:p>
          <a:p>
            <a:pPr marL="0" indent="0">
              <a:buNone/>
            </a:pPr>
            <a:r>
              <a:rPr lang="nb-NO" altLang="nb-NO" dirty="0">
                <a:solidFill>
                  <a:schemeClr val="tx1"/>
                </a:solidFill>
              </a:rPr>
              <a:t>Råd: </a:t>
            </a:r>
          </a:p>
          <a:p>
            <a:pPr marL="342900"/>
            <a:r>
              <a:rPr lang="nb-NO" dirty="0"/>
              <a:t>Saltvann, nesespray, smertestillende</a:t>
            </a:r>
            <a:endParaRPr lang="en-US" dirty="0"/>
          </a:p>
        </p:txBody>
      </p:sp>
    </p:spTree>
    <p:extLst>
      <p:ext uri="{BB962C8B-B14F-4D97-AF65-F5344CB8AC3E}">
        <p14:creationId xmlns:p14="http://schemas.microsoft.com/office/powerpoint/2010/main" val="16796727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Luftveisinfeksjoner</a:t>
            </a:r>
            <a:endParaRPr lang="en-US"/>
          </a:p>
        </p:txBody>
      </p:sp>
      <p:sp>
        <p:nvSpPr>
          <p:cNvPr id="3" name="Text Placeholder 2"/>
          <p:cNvSpPr>
            <a:spLocks noGrp="1"/>
          </p:cNvSpPr>
          <p:nvPr>
            <p:ph type="body" idx="1"/>
          </p:nvPr>
        </p:nvSpPr>
        <p:spPr>
          <a:xfrm>
            <a:off x="535482" y="2292498"/>
            <a:ext cx="5723804" cy="4565501"/>
          </a:xfrm>
        </p:spPr>
        <p:txBody>
          <a:bodyPr>
            <a:normAutofit fontScale="92500" lnSpcReduction="10000"/>
          </a:bodyPr>
          <a:lstStyle/>
          <a:p>
            <a:r>
              <a:rPr lang="nb-NO" sz="2600" b="1" dirty="0"/>
              <a:t>De fleste luftveisinfeksjoner går over av seg selv </a:t>
            </a:r>
            <a:r>
              <a:rPr lang="nb-NO" sz="2600" dirty="0"/>
              <a:t>– enten de skyldes virus eller bakterier </a:t>
            </a:r>
          </a:p>
          <a:p>
            <a:r>
              <a:rPr lang="nb-NO" sz="2600" dirty="0"/>
              <a:t>En fjerdedel av alle som oppsøker lege med luftveisinfeksjon får antibiotika </a:t>
            </a:r>
          </a:p>
          <a:p>
            <a:r>
              <a:rPr lang="nb-NO" sz="2600" dirty="0"/>
              <a:t>Ved luftveisinfeksjoner med lav hastegrad, er god informasjon det viktigste tiltaket:</a:t>
            </a:r>
          </a:p>
          <a:p>
            <a:pPr lvl="1"/>
            <a:r>
              <a:rPr lang="nb-NO" sz="2200" dirty="0"/>
              <a:t>Forventet varighet av infeksjonen</a:t>
            </a:r>
          </a:p>
          <a:p>
            <a:pPr lvl="1"/>
            <a:r>
              <a:rPr lang="nb-NO" sz="2200" dirty="0"/>
              <a:t>Gode råd om lindrende behandling </a:t>
            </a:r>
          </a:p>
          <a:p>
            <a:pPr lvl="1"/>
            <a:r>
              <a:rPr lang="nb-NO" sz="2200" dirty="0"/>
              <a:t>Kjennetegn som bør medføre ny kontakt</a:t>
            </a:r>
          </a:p>
          <a:p>
            <a:pPr marL="0" indent="0">
              <a:buNone/>
            </a:pPr>
            <a:endParaRPr lang="en-US" sz="1200" dirty="0"/>
          </a:p>
          <a:p>
            <a:pPr marL="0" indent="0">
              <a:buNone/>
            </a:pPr>
            <a:r>
              <a:rPr lang="en-US" sz="1200" i="1" dirty="0"/>
              <a:t>Kilde: </a:t>
            </a:r>
            <a:r>
              <a:rPr lang="en-GB" sz="1050" b="0" i="0" dirty="0">
                <a:solidFill>
                  <a:srgbClr val="212121"/>
                </a:solidFill>
                <a:effectLst/>
                <a:latin typeface="BlinkMacSystemFont"/>
              </a:rPr>
              <a:t>Skow M, Fossum GH, Høye S, Straand J, Emilsson L, Brænd AM. Antibiotic treatment of respiratory tract infections in adults in Norwegian general practice. JAC </a:t>
            </a:r>
            <a:r>
              <a:rPr lang="en-GB" sz="1050" b="0" i="0" dirty="0" err="1">
                <a:solidFill>
                  <a:srgbClr val="212121"/>
                </a:solidFill>
                <a:effectLst/>
                <a:latin typeface="BlinkMacSystemFont"/>
              </a:rPr>
              <a:t>Antimicrob</a:t>
            </a:r>
            <a:r>
              <a:rPr lang="en-GB" sz="1050" b="0" i="0" dirty="0">
                <a:solidFill>
                  <a:srgbClr val="212121"/>
                </a:solidFill>
                <a:effectLst/>
                <a:latin typeface="BlinkMacSystemFont"/>
              </a:rPr>
              <a:t> Resist. 2023 Jan 7;5(1)</a:t>
            </a:r>
            <a:endParaRPr lang="en-US" dirty="0"/>
          </a:p>
        </p:txBody>
      </p:sp>
      <p:sp>
        <p:nvSpPr>
          <p:cNvPr id="4" name="Slide Number Placeholder 3"/>
          <p:cNvSpPr>
            <a:spLocks noGrp="1"/>
          </p:cNvSpPr>
          <p:nvPr>
            <p:ph type="sldNum" sz="quarter" idx="12"/>
          </p:nvPr>
        </p:nvSpPr>
        <p:spPr>
          <a:xfrm>
            <a:off x="8229600" y="6148136"/>
            <a:ext cx="914399" cy="709863"/>
          </a:xfrm>
          <a:noFill/>
        </p:spPr>
        <p:txBody>
          <a:bodyPr/>
          <a:lstStyle/>
          <a:p>
            <a:fld id="{5D310BF4-4FB1-EF42-A6F9-E197B72E94CF}" type="slidenum">
              <a:rPr lang="en-US" sz="1600" smtClean="0">
                <a:solidFill>
                  <a:schemeClr val="tx1"/>
                </a:solidFill>
              </a:rPr>
              <a:pPr/>
              <a:t>29</a:t>
            </a:fld>
            <a:endParaRPr lang="en-US" dirty="0">
              <a:solidFill>
                <a:schemeClr val="tx1"/>
              </a:solidFill>
            </a:endParaRPr>
          </a:p>
        </p:txBody>
      </p:sp>
      <p:pic>
        <p:nvPicPr>
          <p:cNvPr id="1026" name="Picture 2" descr="Bilde av en Antibiotikafri rese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37979">
            <a:off x="6218648" y="2177754"/>
            <a:ext cx="2747311" cy="3964474"/>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01537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a:t>Antibiotikabruk i primærhelsetjenesten</a:t>
            </a:r>
          </a:p>
        </p:txBody>
      </p:sp>
      <p:sp>
        <p:nvSpPr>
          <p:cNvPr id="4" name="Slide Number Placeholder 3"/>
          <p:cNvSpPr>
            <a:spLocks noGrp="1"/>
          </p:cNvSpPr>
          <p:nvPr>
            <p:ph type="sldNum" sz="quarter" idx="12"/>
          </p:nvPr>
        </p:nvSpPr>
        <p:spPr>
          <a:xfrm>
            <a:off x="8229600" y="6148136"/>
            <a:ext cx="914399" cy="709863"/>
          </a:xfrm>
          <a:noFill/>
        </p:spPr>
        <p:txBody>
          <a:bodyPr/>
          <a:lstStyle/>
          <a:p>
            <a:fld id="{5D310BF4-4FB1-EF42-A6F9-E197B72E94CF}" type="slidenum">
              <a:rPr lang="en-US" sz="1600" smtClean="0">
                <a:solidFill>
                  <a:schemeClr val="tx1"/>
                </a:solidFill>
              </a:rPr>
              <a:pPr/>
              <a:t>3</a:t>
            </a:fld>
            <a:endParaRPr lang="en-US" dirty="0">
              <a:solidFill>
                <a:schemeClr val="tx1"/>
              </a:solidFill>
            </a:endParaRPr>
          </a:p>
        </p:txBody>
      </p:sp>
      <p:sp>
        <p:nvSpPr>
          <p:cNvPr id="6" name="Content Placeholder 5"/>
          <p:cNvSpPr>
            <a:spLocks noGrp="1"/>
          </p:cNvSpPr>
          <p:nvPr>
            <p:ph idx="1"/>
          </p:nvPr>
        </p:nvSpPr>
        <p:spPr>
          <a:xfrm>
            <a:off x="535482" y="4790941"/>
            <a:ext cx="7946781" cy="1816107"/>
          </a:xfrm>
        </p:spPr>
        <p:txBody>
          <a:bodyPr>
            <a:normAutofit fontScale="92500"/>
          </a:bodyPr>
          <a:lstStyle/>
          <a:p>
            <a:r>
              <a:rPr lang="nb-NO" altLang="nb-NO" dirty="0"/>
              <a:t>Rundt 85 % av all antibiotika forskrives i primærhelsetjenesten</a:t>
            </a:r>
          </a:p>
          <a:p>
            <a:r>
              <a:rPr lang="nb-NO" dirty="0"/>
              <a:t>60 % ved luftveisinfeksjoner   </a:t>
            </a:r>
          </a:p>
          <a:p>
            <a:r>
              <a:rPr lang="nb-NO" dirty="0"/>
              <a:t>20 % ved urinveisinfeksjoner (OBS: over 50 % på sykehjem)</a:t>
            </a:r>
          </a:p>
          <a:p>
            <a:r>
              <a:rPr lang="nb-NO" dirty="0"/>
              <a:t>Ca. 10 % ved hudinfeksjoner </a:t>
            </a:r>
          </a:p>
          <a:p>
            <a:endParaRPr lang="en-US" dirty="0"/>
          </a:p>
        </p:txBody>
      </p:sp>
      <p:pic>
        <p:nvPicPr>
          <p:cNvPr id="8" name="Picture 2" descr="Kakediagram som viser fordelig av antibiotikabruk. Tannlege 6 %,  Sykehjem 6 %, Sykehus 8% - ca 80 i primærhelsetjenest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442" y="2381250"/>
            <a:ext cx="5200626" cy="2409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33981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t bilde av ung mann som holder seg på  halsen - vond hals">
            <a:extLst>
              <a:ext uri="{FF2B5EF4-FFF2-40B4-BE49-F238E27FC236}">
                <a16:creationId xmlns:a16="http://schemas.microsoft.com/office/drawing/2014/main" id="{6FA25FDB-9802-DFF7-234A-780EFAB4B6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1674" y="2128443"/>
            <a:ext cx="3362326" cy="4729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nb-NO" dirty="0"/>
              <a:t>Case 3 – Trond Trondsen</a:t>
            </a:r>
            <a:endParaRPr lang="en-US" dirty="0"/>
          </a:p>
        </p:txBody>
      </p:sp>
      <p:sp>
        <p:nvSpPr>
          <p:cNvPr id="3" name="Content Placeholder 2"/>
          <p:cNvSpPr>
            <a:spLocks noGrp="1"/>
          </p:cNvSpPr>
          <p:nvPr>
            <p:ph idx="1"/>
          </p:nvPr>
        </p:nvSpPr>
        <p:spPr>
          <a:xfrm>
            <a:off x="535482" y="2292499"/>
            <a:ext cx="5732971" cy="4010329"/>
          </a:xfrm>
        </p:spPr>
        <p:txBody>
          <a:bodyPr>
            <a:normAutofit fontScale="92500" lnSpcReduction="10000"/>
          </a:bodyPr>
          <a:lstStyle/>
          <a:p>
            <a:r>
              <a:rPr lang="nb-NO" dirty="0"/>
              <a:t>Du finner ut at han ikke har feber, og at allmenntilstanden er god.</a:t>
            </a:r>
          </a:p>
          <a:p>
            <a:r>
              <a:rPr lang="nb-NO" dirty="0"/>
              <a:t>Du kommer til at Trondsen ikke trenger time på legevakten. </a:t>
            </a:r>
          </a:p>
          <a:p>
            <a:r>
              <a:rPr lang="nb-NO" dirty="0"/>
              <a:t>Du gir informasjon og råd, og sier han kan kontakte fastlege hvis han ikke blir bedre.</a:t>
            </a:r>
          </a:p>
          <a:p>
            <a:r>
              <a:rPr lang="nb-NO" dirty="0"/>
              <a:t>Han føler seg ikke beroliget, og mener det bør tas en blodprøve eller halsprøve.</a:t>
            </a:r>
          </a:p>
          <a:p>
            <a:endParaRPr lang="nb-NO" dirty="0"/>
          </a:p>
          <a:p>
            <a:pPr marL="0" indent="0">
              <a:buNone/>
            </a:pPr>
            <a:r>
              <a:rPr lang="nb-NO" b="1" dirty="0">
                <a:solidFill>
                  <a:schemeClr val="tx1"/>
                </a:solidFill>
              </a:rPr>
              <a:t>Diskuter med sidemannen:</a:t>
            </a:r>
          </a:p>
          <a:p>
            <a:pPr marL="0" indent="0">
              <a:buNone/>
            </a:pPr>
            <a:r>
              <a:rPr lang="nb-NO" b="1" dirty="0">
                <a:solidFill>
                  <a:schemeClr val="tx1"/>
                </a:solidFill>
              </a:rPr>
              <a:t>Hva gjør du?</a:t>
            </a:r>
          </a:p>
        </p:txBody>
      </p:sp>
    </p:spTree>
    <p:extLst>
      <p:ext uri="{BB962C8B-B14F-4D97-AF65-F5344CB8AC3E}">
        <p14:creationId xmlns:p14="http://schemas.microsoft.com/office/powerpoint/2010/main" val="6348702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a:solidFill>
                  <a:schemeClr val="tx1"/>
                </a:solidFill>
              </a:rPr>
              <a:t>Bruk av hurtigtester</a:t>
            </a:r>
            <a:endParaRPr lang="nb-NO" dirty="0">
              <a:solidFill>
                <a:schemeClr val="tx1"/>
              </a:solidFill>
            </a:endParaRPr>
          </a:p>
        </p:txBody>
      </p:sp>
      <p:sp>
        <p:nvSpPr>
          <p:cNvPr id="3" name="Content Placeholder 2"/>
          <p:cNvSpPr>
            <a:spLocks noGrp="1"/>
          </p:cNvSpPr>
          <p:nvPr>
            <p:ph idx="1"/>
          </p:nvPr>
        </p:nvSpPr>
        <p:spPr>
          <a:xfrm>
            <a:off x="535482" y="2292499"/>
            <a:ext cx="8229600" cy="4326015"/>
          </a:xfrm>
        </p:spPr>
        <p:txBody>
          <a:bodyPr>
            <a:normAutofit lnSpcReduction="10000"/>
          </a:bodyPr>
          <a:lstStyle/>
          <a:p>
            <a:r>
              <a:rPr lang="nb-NO" sz="2800"/>
              <a:t>CRP</a:t>
            </a:r>
          </a:p>
          <a:p>
            <a:r>
              <a:rPr lang="nb-NO" sz="2800"/>
              <a:t>Streptest</a:t>
            </a:r>
          </a:p>
          <a:p>
            <a:r>
              <a:rPr lang="nb-NO" sz="2800"/>
              <a:t>Monospot</a:t>
            </a:r>
            <a:endParaRPr lang="nb-NO" sz="2800" dirty="0"/>
          </a:p>
          <a:p>
            <a:pPr marL="0" indent="0">
              <a:buNone/>
            </a:pPr>
            <a:endParaRPr lang="nb-NO" sz="2800" b="1" dirty="0"/>
          </a:p>
          <a:p>
            <a:pPr marL="0" indent="0">
              <a:buNone/>
            </a:pPr>
            <a:r>
              <a:rPr lang="nb-NO" sz="2800" b="1"/>
              <a:t>Utfordringer:</a:t>
            </a:r>
            <a:endParaRPr lang="nb-NO" sz="2800" b="1" dirty="0"/>
          </a:p>
          <a:p>
            <a:r>
              <a:rPr lang="nb-NO" sz="2800"/>
              <a:t>Svarer på feil spørsmål</a:t>
            </a:r>
          </a:p>
          <a:p>
            <a:r>
              <a:rPr lang="nb-NO" sz="2800"/>
              <a:t>Falske positive/negative</a:t>
            </a:r>
            <a:endParaRPr lang="nb-NO" sz="2800" dirty="0"/>
          </a:p>
          <a:p>
            <a:r>
              <a:rPr lang="nb-NO" sz="2800" dirty="0"/>
              <a:t>«Bordet </a:t>
            </a:r>
            <a:r>
              <a:rPr lang="nb-NO" sz="2800"/>
              <a:t>fanger»</a:t>
            </a:r>
          </a:p>
          <a:p>
            <a:pPr marL="0" indent="0">
              <a:buNone/>
            </a:pPr>
            <a:endParaRPr lang="en-US" sz="1100"/>
          </a:p>
          <a:p>
            <a:pPr marL="0" indent="0">
              <a:buNone/>
            </a:pPr>
            <a:r>
              <a:rPr lang="en-US" sz="1100" i="1"/>
              <a:t>Kilde: Rebnord IK, et al. Out-of-hours antibiotic prescription after screening with C reactive protein: a randomised controlled study. </a:t>
            </a:r>
            <a:r>
              <a:rPr lang="en-US" sz="1100"/>
              <a:t>https://bmjopen.bmj.com/content/6/5/e011231</a:t>
            </a:r>
            <a:endParaRPr lang="nb-NO" dirty="0"/>
          </a:p>
          <a:p>
            <a:endParaRPr lang="nb-NO" dirty="0"/>
          </a:p>
          <a:p>
            <a:endParaRPr lang="nb-NO" dirty="0"/>
          </a:p>
        </p:txBody>
      </p:sp>
      <p:sp>
        <p:nvSpPr>
          <p:cNvPr id="4" name="Slide Number Placeholder 3"/>
          <p:cNvSpPr>
            <a:spLocks noGrp="1"/>
          </p:cNvSpPr>
          <p:nvPr>
            <p:ph type="sldNum" sz="quarter" idx="12"/>
          </p:nvPr>
        </p:nvSpPr>
        <p:spPr>
          <a:xfrm>
            <a:off x="8229600" y="6148136"/>
            <a:ext cx="914399" cy="709863"/>
          </a:xfrm>
          <a:noFill/>
        </p:spPr>
        <p:txBody>
          <a:bodyPr/>
          <a:lstStyle/>
          <a:p>
            <a:fld id="{5D310BF4-4FB1-EF42-A6F9-E197B72E94CF}" type="slidenum">
              <a:rPr lang="en-US" sz="1600" smtClean="0">
                <a:solidFill>
                  <a:schemeClr val="tx1"/>
                </a:solidFill>
              </a:rPr>
              <a:pPr/>
              <a:t>31</a:t>
            </a:fld>
            <a:endParaRPr lang="en-US" dirty="0">
              <a:solidFill>
                <a:schemeClr val="tx1"/>
              </a:solidFill>
            </a:endParaRPr>
          </a:p>
        </p:txBody>
      </p:sp>
      <p:pic>
        <p:nvPicPr>
          <p:cNvPr id="5" name="Picture 2" descr="Bilde av CRP prøvetakingsutsty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06096" y="1149500"/>
            <a:ext cx="3637903" cy="2540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10322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ltLang="nb-NO">
                <a:solidFill>
                  <a:schemeClr val="tx1"/>
                </a:solidFill>
              </a:rPr>
              <a:t>CRP = C-reaktivt protein</a:t>
            </a:r>
            <a:endParaRPr lang="en-US"/>
          </a:p>
        </p:txBody>
      </p:sp>
      <p:sp>
        <p:nvSpPr>
          <p:cNvPr id="3" name="Content Placeholder 2"/>
          <p:cNvSpPr>
            <a:spLocks noGrp="1"/>
          </p:cNvSpPr>
          <p:nvPr>
            <p:ph idx="1"/>
          </p:nvPr>
        </p:nvSpPr>
        <p:spPr>
          <a:xfrm>
            <a:off x="535482" y="2292500"/>
            <a:ext cx="8229600" cy="3554118"/>
          </a:xfrm>
        </p:spPr>
        <p:txBody>
          <a:bodyPr>
            <a:normAutofit fontScale="92500" lnSpcReduction="10000"/>
          </a:bodyPr>
          <a:lstStyle/>
          <a:p>
            <a:r>
              <a:rPr lang="nb-NO" altLang="nb-NO"/>
              <a:t>Er et uspesifikt akuttfaseprotein som stiger ved</a:t>
            </a:r>
          </a:p>
          <a:p>
            <a:pPr lvl="1"/>
            <a:r>
              <a:rPr lang="nb-NO" altLang="nb-NO"/>
              <a:t>Infeksjoner </a:t>
            </a:r>
          </a:p>
          <a:p>
            <a:pPr lvl="1"/>
            <a:r>
              <a:rPr lang="nb-NO" altLang="nb-NO"/>
              <a:t>Inflammasjon </a:t>
            </a:r>
          </a:p>
          <a:p>
            <a:pPr lvl="1"/>
            <a:r>
              <a:rPr lang="nb-NO" altLang="nb-NO"/>
              <a:t>Vevstraume/skade </a:t>
            </a:r>
          </a:p>
          <a:p>
            <a:r>
              <a:rPr lang="nb-NO" altLang="nb-NO"/>
              <a:t>Brukes ofte som hjelp til å skille mellom bakterielle og virale infeksjoner </a:t>
            </a:r>
          </a:p>
          <a:p>
            <a:r>
              <a:rPr lang="nb-NO" altLang="nb-NO"/>
              <a:t>En forhøyet verdi skal ikke nødvendigvis                                                  føre til antibiotikaforskrivning</a:t>
            </a:r>
          </a:p>
          <a:p>
            <a:r>
              <a:rPr lang="nb-NO" altLang="nb-NO"/>
              <a:t>Må alltid vurderes i lys av kliniske funn og </a:t>
            </a:r>
          </a:p>
          <a:p>
            <a:pPr marL="0" indent="0">
              <a:buNone/>
            </a:pPr>
            <a:r>
              <a:rPr lang="nb-NO" altLang="nb-NO"/>
              <a:t>	evt. andre undersøkelser</a:t>
            </a:r>
          </a:p>
          <a:p>
            <a:endParaRPr lang="en-US"/>
          </a:p>
        </p:txBody>
      </p:sp>
      <p:sp>
        <p:nvSpPr>
          <p:cNvPr id="5" name="Slide Number Placeholder 3"/>
          <p:cNvSpPr>
            <a:spLocks noGrp="1"/>
          </p:cNvSpPr>
          <p:nvPr>
            <p:ph type="sldNum" sz="quarter" idx="12"/>
          </p:nvPr>
        </p:nvSpPr>
        <p:spPr>
          <a:xfrm>
            <a:off x="8229600" y="6148136"/>
            <a:ext cx="914399" cy="709863"/>
          </a:xfrm>
          <a:noFill/>
        </p:spPr>
        <p:txBody>
          <a:bodyPr/>
          <a:lstStyle/>
          <a:p>
            <a:fld id="{5D310BF4-4FB1-EF42-A6F9-E197B72E94CF}" type="slidenum">
              <a:rPr lang="en-US" sz="1600" smtClean="0">
                <a:solidFill>
                  <a:schemeClr val="tx1"/>
                </a:solidFill>
              </a:rPr>
              <a:pPr/>
              <a:t>32</a:t>
            </a:fld>
            <a:endParaRPr lang="en-US" dirty="0">
              <a:solidFill>
                <a:schemeClr val="tx1"/>
              </a:solidFill>
            </a:endParaRPr>
          </a:p>
        </p:txBody>
      </p:sp>
      <p:pic>
        <p:nvPicPr>
          <p:cNvPr id="6" name="Picture 2" descr="CRP prøvetakingsutsty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01766" y="4833277"/>
            <a:ext cx="2304488" cy="1609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75338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482" y="1149500"/>
            <a:ext cx="2412255" cy="1143000"/>
          </a:xfrm>
        </p:spPr>
        <p:txBody>
          <a:bodyPr>
            <a:normAutofit/>
          </a:bodyPr>
          <a:lstStyle/>
          <a:p>
            <a:r>
              <a:rPr lang="nb-NO">
                <a:solidFill>
                  <a:schemeClr val="tx1"/>
                </a:solidFill>
              </a:rPr>
              <a:t>Legevakt</a:t>
            </a:r>
            <a:endParaRPr lang="nb-NO" sz="3600" dirty="0">
              <a:solidFill>
                <a:schemeClr val="tx1"/>
              </a:solidFill>
            </a:endParaRPr>
          </a:p>
        </p:txBody>
      </p:sp>
      <p:sp>
        <p:nvSpPr>
          <p:cNvPr id="10" name="Content Placeholder 9"/>
          <p:cNvSpPr>
            <a:spLocks noGrp="1"/>
          </p:cNvSpPr>
          <p:nvPr>
            <p:ph idx="1"/>
          </p:nvPr>
        </p:nvSpPr>
        <p:spPr>
          <a:xfrm>
            <a:off x="535482" y="2292500"/>
            <a:ext cx="8229600" cy="3727300"/>
          </a:xfrm>
        </p:spPr>
        <p:txBody>
          <a:bodyPr>
            <a:normAutofit/>
          </a:bodyPr>
          <a:lstStyle/>
          <a:p>
            <a:r>
              <a:rPr lang="nb-NO" dirty="0"/>
              <a:t>Står for </a:t>
            </a:r>
            <a:r>
              <a:rPr lang="nb-NO" dirty="0" err="1"/>
              <a:t>ca</a:t>
            </a:r>
            <a:r>
              <a:rPr lang="nb-NO" dirty="0"/>
              <a:t> 15% av all </a:t>
            </a:r>
            <a:r>
              <a:rPr lang="nb-NO" dirty="0" err="1"/>
              <a:t>antibiotikabruk</a:t>
            </a:r>
            <a:r>
              <a:rPr lang="nb-NO" dirty="0"/>
              <a:t> i Norge</a:t>
            </a:r>
          </a:p>
          <a:p>
            <a:r>
              <a:rPr lang="nb-NO" dirty="0"/>
              <a:t>Alle pasientene snakker med sykepleier før </a:t>
            </a:r>
            <a:r>
              <a:rPr lang="nb-NO"/>
              <a:t>eventuell legetime</a:t>
            </a:r>
          </a:p>
          <a:p>
            <a:endParaRPr lang="nb-NO"/>
          </a:p>
          <a:p>
            <a:pPr marL="0" indent="0">
              <a:buNone/>
            </a:pPr>
            <a:r>
              <a:rPr lang="nb-NO" b="1"/>
              <a:t>Sykepleiers utfordring:</a:t>
            </a:r>
          </a:p>
          <a:p>
            <a:r>
              <a:rPr lang="nb-NO"/>
              <a:t>Innhente nødvendig info pr telefon</a:t>
            </a:r>
          </a:p>
          <a:p>
            <a:r>
              <a:rPr lang="nb-NO"/>
              <a:t>Gi gode råd pr telefon</a:t>
            </a:r>
          </a:p>
          <a:p>
            <a:r>
              <a:rPr lang="nb-NO"/>
              <a:t>Avgjøre hvem som trenger legetime</a:t>
            </a:r>
          </a:p>
          <a:p>
            <a:endParaRPr lang="nb-NO" dirty="0"/>
          </a:p>
        </p:txBody>
      </p:sp>
      <p:pic>
        <p:nvPicPr>
          <p:cNvPr id="4" name="Picture 3" descr="Bilde av ansatte i jobb ved legevaktsentral"/>
          <p:cNvPicPr>
            <a:picLocks noChangeAspect="1"/>
          </p:cNvPicPr>
          <p:nvPr/>
        </p:nvPicPr>
        <p:blipFill rotWithShape="1">
          <a:blip r:embed="rId3">
            <a:extLst>
              <a:ext uri="{28A0092B-C50C-407E-A947-70E740481C1C}">
                <a14:useLocalDpi xmlns:a14="http://schemas.microsoft.com/office/drawing/2010/main" val="0"/>
              </a:ext>
            </a:extLst>
          </a:blip>
          <a:srcRect t="7322" b="5276"/>
          <a:stretch/>
        </p:blipFill>
        <p:spPr>
          <a:xfrm>
            <a:off x="5065294" y="-5532"/>
            <a:ext cx="4078705" cy="2134282"/>
          </a:xfrm>
          <a:prstGeom prst="rect">
            <a:avLst/>
          </a:prstGeom>
        </p:spPr>
      </p:pic>
      <p:sp>
        <p:nvSpPr>
          <p:cNvPr id="7" name="Slide Number Placeholder 3"/>
          <p:cNvSpPr>
            <a:spLocks noGrp="1"/>
          </p:cNvSpPr>
          <p:nvPr>
            <p:ph type="sldNum" sz="quarter" idx="12"/>
          </p:nvPr>
        </p:nvSpPr>
        <p:spPr>
          <a:xfrm>
            <a:off x="8229600" y="6148136"/>
            <a:ext cx="914399" cy="709863"/>
          </a:xfrm>
          <a:noFill/>
        </p:spPr>
        <p:txBody>
          <a:bodyPr/>
          <a:lstStyle/>
          <a:p>
            <a:fld id="{5D310BF4-4FB1-EF42-A6F9-E197B72E94CF}" type="slidenum">
              <a:rPr lang="en-US" sz="1600" smtClean="0">
                <a:solidFill>
                  <a:schemeClr val="tx1"/>
                </a:solidFill>
              </a:rPr>
              <a:pPr/>
              <a:t>33</a:t>
            </a:fld>
            <a:endParaRPr lang="en-US" dirty="0">
              <a:solidFill>
                <a:schemeClr val="tx1"/>
              </a:solidFill>
            </a:endParaRPr>
          </a:p>
        </p:txBody>
      </p:sp>
    </p:spTree>
    <p:extLst>
      <p:ext uri="{BB962C8B-B14F-4D97-AF65-F5344CB8AC3E}">
        <p14:creationId xmlns:p14="http://schemas.microsoft.com/office/powerpoint/2010/main" val="3695148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481" y="1149500"/>
            <a:ext cx="8441093" cy="1143000"/>
          </a:xfrm>
        </p:spPr>
        <p:txBody>
          <a:bodyPr>
            <a:noAutofit/>
          </a:bodyPr>
          <a:lstStyle/>
          <a:p>
            <a:r>
              <a:rPr lang="nb-NO" sz="4000"/>
              <a:t>Sykepleieren i primærhelsetjenesten: </a:t>
            </a:r>
            <a:endParaRPr lang="en-US" sz="4000"/>
          </a:p>
        </p:txBody>
      </p:sp>
      <p:sp>
        <p:nvSpPr>
          <p:cNvPr id="3" name="Content Placeholder 2"/>
          <p:cNvSpPr>
            <a:spLocks noGrp="1"/>
          </p:cNvSpPr>
          <p:nvPr>
            <p:ph idx="1"/>
          </p:nvPr>
        </p:nvSpPr>
        <p:spPr>
          <a:xfrm>
            <a:off x="2446986" y="2292499"/>
            <a:ext cx="6246253" cy="4136875"/>
          </a:xfrm>
        </p:spPr>
        <p:txBody>
          <a:bodyPr>
            <a:normAutofit lnSpcReduction="10000"/>
          </a:bodyPr>
          <a:lstStyle/>
          <a:p>
            <a:r>
              <a:rPr lang="nb-NO" sz="2800" dirty="0"/>
              <a:t>Nærmest pasienten, over tid</a:t>
            </a:r>
          </a:p>
          <a:p>
            <a:r>
              <a:rPr lang="nb-NO" sz="2800" dirty="0"/>
              <a:t>Premissleverandør</a:t>
            </a:r>
          </a:p>
          <a:p>
            <a:r>
              <a:rPr lang="nb-NO" sz="2800" dirty="0" err="1"/>
              <a:t>Infeksjonsforebygger</a:t>
            </a:r>
            <a:endParaRPr lang="nb-NO" sz="2800" dirty="0"/>
          </a:p>
          <a:p>
            <a:r>
              <a:rPr lang="nb-NO" sz="2800" dirty="0"/>
              <a:t>Sykepleiervalg avgjør videre håndtering</a:t>
            </a:r>
          </a:p>
          <a:p>
            <a:pPr lvl="1"/>
            <a:r>
              <a:rPr lang="nb-NO" dirty="0"/>
              <a:t>Skille alvorlig fra ufarlig</a:t>
            </a:r>
          </a:p>
          <a:p>
            <a:pPr lvl="1"/>
            <a:r>
              <a:rPr lang="nb-NO" dirty="0"/>
              <a:t>Samle og formidle relevant informasjon</a:t>
            </a:r>
          </a:p>
          <a:p>
            <a:pPr lvl="1"/>
            <a:r>
              <a:rPr lang="nb-NO" dirty="0"/>
              <a:t>Informere og </a:t>
            </a:r>
            <a:r>
              <a:rPr lang="nb-NO" dirty="0" err="1"/>
              <a:t>rådgi</a:t>
            </a:r>
            <a:r>
              <a:rPr lang="nb-NO" dirty="0"/>
              <a:t> pasienter, styrke befolkningens evne til egenomsorg</a:t>
            </a:r>
          </a:p>
          <a:p>
            <a:pPr lvl="1"/>
            <a:r>
              <a:rPr lang="nb-NO" dirty="0"/>
              <a:t>Bruke prøver fornuftig</a:t>
            </a:r>
          </a:p>
          <a:p>
            <a:endParaRPr lang="en-US" sz="2800" dirty="0"/>
          </a:p>
        </p:txBody>
      </p:sp>
      <p:pic>
        <p:nvPicPr>
          <p:cNvPr id="7" name="Picture 6" descr="Bilde av kvinnelig sykepleier i hvit uniform - "/>
          <p:cNvPicPr>
            <a:picLocks noChangeAspect="1"/>
          </p:cNvPicPr>
          <p:nvPr/>
        </p:nvPicPr>
        <p:blipFill>
          <a:blip r:embed="rId3"/>
          <a:stretch>
            <a:fillRect/>
          </a:stretch>
        </p:blipFill>
        <p:spPr>
          <a:xfrm rot="5400000">
            <a:off x="-1365164" y="3535837"/>
            <a:ext cx="4687327" cy="1956998"/>
          </a:xfrm>
          <a:prstGeom prst="rect">
            <a:avLst/>
          </a:prstGeom>
        </p:spPr>
      </p:pic>
      <p:sp>
        <p:nvSpPr>
          <p:cNvPr id="8" name="Slide Number Placeholder 3"/>
          <p:cNvSpPr>
            <a:spLocks noGrp="1"/>
          </p:cNvSpPr>
          <p:nvPr>
            <p:ph type="sldNum" sz="quarter" idx="12"/>
          </p:nvPr>
        </p:nvSpPr>
        <p:spPr>
          <a:xfrm>
            <a:off x="8229600" y="6148136"/>
            <a:ext cx="914399" cy="709863"/>
          </a:xfrm>
          <a:noFill/>
        </p:spPr>
        <p:txBody>
          <a:bodyPr/>
          <a:lstStyle/>
          <a:p>
            <a:fld id="{5D310BF4-4FB1-EF42-A6F9-E197B72E94CF}" type="slidenum">
              <a:rPr lang="en-US" sz="1600" smtClean="0">
                <a:solidFill>
                  <a:schemeClr val="tx1"/>
                </a:solidFill>
              </a:rPr>
              <a:pPr/>
              <a:t>34</a:t>
            </a:fld>
            <a:endParaRPr lang="en-US" dirty="0">
              <a:solidFill>
                <a:schemeClr val="tx1"/>
              </a:solidFill>
            </a:endParaRPr>
          </a:p>
        </p:txBody>
      </p:sp>
    </p:spTree>
    <p:extLst>
      <p:ext uri="{BB962C8B-B14F-4D97-AF65-F5344CB8AC3E}">
        <p14:creationId xmlns:p14="http://schemas.microsoft.com/office/powerpoint/2010/main" val="22493118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Kilder</a:t>
            </a:r>
            <a:endParaRPr lang="en-US"/>
          </a:p>
        </p:txBody>
      </p:sp>
      <p:sp>
        <p:nvSpPr>
          <p:cNvPr id="3" name="Content Placeholder 2"/>
          <p:cNvSpPr>
            <a:spLocks noGrp="1"/>
          </p:cNvSpPr>
          <p:nvPr>
            <p:ph idx="1"/>
          </p:nvPr>
        </p:nvSpPr>
        <p:spPr>
          <a:xfrm>
            <a:off x="535482" y="2292500"/>
            <a:ext cx="8229600" cy="3579262"/>
          </a:xfrm>
        </p:spPr>
        <p:txBody>
          <a:bodyPr>
            <a:normAutofit fontScale="55000" lnSpcReduction="20000"/>
          </a:bodyPr>
          <a:lstStyle/>
          <a:p>
            <a:pPr marL="342900">
              <a:buFont typeface="Arial" panose="020B0604020202020204" pitchFamily="34" charset="0"/>
              <a:buChar char="•"/>
            </a:pPr>
            <a:r>
              <a:rPr lang="nb-NO" b="1">
                <a:solidFill>
                  <a:schemeClr val="tx1"/>
                </a:solidFill>
              </a:rPr>
              <a:t>Nasjonale faglige retningslinjer for antibiotikabruk  i primærhelsetjenesten</a:t>
            </a:r>
            <a:r>
              <a:rPr lang="nb-NO">
                <a:solidFill>
                  <a:schemeClr val="tx1"/>
                </a:solidFill>
              </a:rPr>
              <a:t> </a:t>
            </a:r>
            <a:r>
              <a:rPr lang="nb-NO">
                <a:solidFill>
                  <a:schemeClr val="tx1"/>
                </a:solidFill>
                <a:hlinkClick r:id="rId3"/>
              </a:rPr>
              <a:t>www.antibiotikaiallmennpraksis.no</a:t>
            </a:r>
            <a:endParaRPr lang="nb-NO">
              <a:solidFill>
                <a:schemeClr val="tx1"/>
              </a:solidFill>
            </a:endParaRPr>
          </a:p>
          <a:p>
            <a:pPr marL="342900">
              <a:buFont typeface="Arial" panose="020B0604020202020204" pitchFamily="34" charset="0"/>
              <a:buChar char="•"/>
            </a:pPr>
            <a:r>
              <a:rPr lang="nb-NO" altLang="en-US" b="1">
                <a:solidFill>
                  <a:schemeClr val="tx1"/>
                </a:solidFill>
              </a:rPr>
              <a:t>Antibiotikabruk på sykehjem</a:t>
            </a:r>
            <a:r>
              <a:rPr lang="nb-NO" altLang="en-US">
                <a:solidFill>
                  <a:schemeClr val="tx1"/>
                </a:solidFill>
              </a:rPr>
              <a:t>: Blix HS, Røed J, Sti MO. Large variation in antibacterial use among Norwegian nursing homes. Scand J Infect Dis. 2007;39(6-7):536-41. </a:t>
            </a:r>
            <a:r>
              <a:rPr lang="nb-NO" altLang="en-US">
                <a:solidFill>
                  <a:schemeClr val="tx1"/>
                </a:solidFill>
                <a:hlinkClick r:id="rId4"/>
              </a:rPr>
              <a:t>https://pubmed.ncbi.nlm.nih.gov/17577815/</a:t>
            </a:r>
            <a:r>
              <a:rPr lang="nb-NO" altLang="en-US">
                <a:solidFill>
                  <a:schemeClr val="tx1"/>
                </a:solidFill>
              </a:rPr>
              <a:t> </a:t>
            </a:r>
          </a:p>
          <a:p>
            <a:pPr marL="342900">
              <a:buFont typeface="Arial" panose="020B0604020202020204" pitchFamily="34" charset="0"/>
              <a:buChar char="•"/>
            </a:pPr>
            <a:r>
              <a:rPr lang="nb-NO" altLang="en-US" b="1">
                <a:solidFill>
                  <a:schemeClr val="tx1"/>
                </a:solidFill>
              </a:rPr>
              <a:t>Sykepleiers rolle i antibiotikastyring: </a:t>
            </a:r>
            <a:r>
              <a:rPr lang="nb-NO" altLang="en-US">
                <a:solidFill>
                  <a:schemeClr val="tx1"/>
                </a:solidFill>
              </a:rPr>
              <a:t>Carter EJ, et al. Exploring the nurses' role in antibiotic stewardship: A multisite qualitative study of nurses and infection preventionists. Am J Infect Control. 2018 May;46(5):492-497 </a:t>
            </a:r>
            <a:r>
              <a:rPr lang="nb-NO" altLang="en-US">
                <a:solidFill>
                  <a:schemeClr val="tx1"/>
                </a:solidFill>
                <a:hlinkClick r:id="rId5"/>
              </a:rPr>
              <a:t>https://pubmed.ncbi.nlm.nih.gov/29395509/</a:t>
            </a:r>
            <a:r>
              <a:rPr lang="nb-NO" altLang="en-US">
                <a:solidFill>
                  <a:schemeClr val="tx1"/>
                </a:solidFill>
              </a:rPr>
              <a:t> </a:t>
            </a:r>
          </a:p>
          <a:p>
            <a:pPr marL="342900">
              <a:buFont typeface="Arial" panose="020B0604020202020204" pitchFamily="34" charset="0"/>
              <a:buChar char="•"/>
            </a:pPr>
            <a:r>
              <a:rPr lang="nb-NO" altLang="en-US" b="1">
                <a:solidFill>
                  <a:schemeClr val="tx1"/>
                </a:solidFill>
              </a:rPr>
              <a:t>Sykepleiers rolle i antibiotikastyring 2: </a:t>
            </a:r>
            <a:r>
              <a:rPr lang="nb-NO" altLang="en-US">
                <a:solidFill>
                  <a:schemeClr val="tx1"/>
                </a:solidFill>
              </a:rPr>
              <a:t>Wong LH, et al. Empowerment of nurses in antibiotic stewardship: a social ecological qualitative analysis. </a:t>
            </a:r>
            <a:r>
              <a:rPr lang="nb-NO" altLang="en-US">
                <a:solidFill>
                  <a:schemeClr val="tx1"/>
                </a:solidFill>
                <a:hlinkClick r:id="rId6"/>
              </a:rPr>
              <a:t>https://pubmed.ncbi.nlm.nih.gov/32896586/</a:t>
            </a:r>
            <a:r>
              <a:rPr lang="nb-NO" altLang="en-US">
                <a:solidFill>
                  <a:schemeClr val="tx1"/>
                </a:solidFill>
              </a:rPr>
              <a:t> </a:t>
            </a:r>
          </a:p>
          <a:p>
            <a:pPr marL="342900">
              <a:buFont typeface="Arial" panose="020B0604020202020204" pitchFamily="34" charset="0"/>
              <a:buChar char="•"/>
            </a:pPr>
            <a:r>
              <a:rPr lang="en-US" b="1">
                <a:solidFill>
                  <a:schemeClr val="tx1"/>
                </a:solidFill>
              </a:rPr>
              <a:t>Asymptomatisk bakteriuri : </a:t>
            </a:r>
            <a:r>
              <a:rPr lang="en-US">
                <a:solidFill>
                  <a:schemeClr val="tx1"/>
                </a:solidFill>
              </a:rPr>
              <a:t>Sundvall, P-D , 2014, Diagnostic aspects of urinary tract infections among elderly residents of nursing homes </a:t>
            </a:r>
            <a:r>
              <a:rPr lang="en-US">
                <a:solidFill>
                  <a:schemeClr val="tx1"/>
                </a:solidFill>
                <a:hlinkClick r:id="rId7"/>
              </a:rPr>
              <a:t>https://gupea.ub.gu.se/bitstream/2077/35204/1/gupea_2077_35204_1.pdf</a:t>
            </a:r>
            <a:endParaRPr lang="en-US">
              <a:solidFill>
                <a:schemeClr val="tx1"/>
              </a:solidFill>
            </a:endParaRPr>
          </a:p>
          <a:p>
            <a:pPr marL="342900">
              <a:buFont typeface="Arial" panose="020B0604020202020204" pitchFamily="34" charset="0"/>
              <a:buChar char="•"/>
            </a:pPr>
            <a:r>
              <a:rPr lang="nb-NO" altLang="en-US" b="1">
                <a:solidFill>
                  <a:schemeClr val="tx1"/>
                </a:solidFill>
              </a:rPr>
              <a:t>Legebesøk og antibiotikabruk: </a:t>
            </a:r>
            <a:r>
              <a:rPr lang="en-US" altLang="en-US">
                <a:solidFill>
                  <a:schemeClr val="tx1"/>
                </a:solidFill>
              </a:rPr>
              <a:t>Walle-Hansen, M.M, Høye, S. Geographic Variation in Antibiotic Consumption—Is It Due to Doctors’ Prescribing or Patients’ Consulting?</a:t>
            </a:r>
            <a:r>
              <a:rPr lang="nb-NO" altLang="en-US">
                <a:solidFill>
                  <a:schemeClr val="tx1"/>
                </a:solidFill>
              </a:rPr>
              <a:t> </a:t>
            </a:r>
            <a:r>
              <a:rPr lang="en-US" u="sng">
                <a:solidFill>
                  <a:schemeClr val="tx1"/>
                </a:solidFill>
                <a:hlinkClick r:id="rId8"/>
              </a:rPr>
              <a:t>https://www.ncbi.nlm.nih.gov/pmc/articles/PMC5872137/</a:t>
            </a:r>
            <a:endParaRPr lang="en-US" u="sng">
              <a:solidFill>
                <a:schemeClr val="tx1"/>
              </a:solidFill>
            </a:endParaRPr>
          </a:p>
          <a:p>
            <a:pPr marL="342900">
              <a:buFont typeface="Arial" panose="020B0604020202020204" pitchFamily="34" charset="0"/>
              <a:buChar char="•"/>
            </a:pPr>
            <a:r>
              <a:rPr lang="en-US" b="1"/>
              <a:t>Bruk av hurtigtester: </a:t>
            </a:r>
            <a:r>
              <a:rPr lang="en-US"/>
              <a:t>Rebnord IK, et al. Out-of-hours antibiotic prescription after screening with C reactive protein: a randomised controlled study. </a:t>
            </a:r>
            <a:r>
              <a:rPr lang="en-US">
                <a:hlinkClick r:id="rId9"/>
              </a:rPr>
              <a:t>https://bmjopen.bmj.com/content/6/5/e011231</a:t>
            </a:r>
            <a:endParaRPr lang="en-US"/>
          </a:p>
          <a:p>
            <a:pPr marL="342900">
              <a:buFont typeface="Arial" panose="020B0604020202020204" pitchFamily="34" charset="0"/>
              <a:buChar char="•"/>
            </a:pPr>
            <a:endParaRPr lang="en-US" u="sng">
              <a:solidFill>
                <a:schemeClr val="tx1"/>
              </a:solidFill>
            </a:endParaRPr>
          </a:p>
          <a:p>
            <a:pPr marL="342900">
              <a:buFont typeface="Arial" panose="020B0604020202020204" pitchFamily="34" charset="0"/>
              <a:buChar char="•"/>
            </a:pPr>
            <a:endParaRPr lang="nb-NO">
              <a:solidFill>
                <a:schemeClr val="tx1"/>
              </a:solidFill>
            </a:endParaRPr>
          </a:p>
          <a:p>
            <a:endParaRPr lang="nb-NO" sz="1400">
              <a:solidFill>
                <a:schemeClr val="tx1"/>
              </a:solidFill>
            </a:endParaRPr>
          </a:p>
          <a:p>
            <a:endParaRPr lang="en-US"/>
          </a:p>
        </p:txBody>
      </p:sp>
      <p:sp>
        <p:nvSpPr>
          <p:cNvPr id="5" name="Slide Number Placeholder 3"/>
          <p:cNvSpPr>
            <a:spLocks noGrp="1"/>
          </p:cNvSpPr>
          <p:nvPr>
            <p:ph type="sldNum" sz="quarter" idx="12"/>
          </p:nvPr>
        </p:nvSpPr>
        <p:spPr>
          <a:noFill/>
        </p:spPr>
        <p:txBody>
          <a:bodyPr/>
          <a:lstStyle/>
          <a:p>
            <a:fld id="{5D310BF4-4FB1-EF42-A6F9-E197B72E94CF}" type="slidenum">
              <a:rPr lang="en-US" sz="1600" smtClean="0">
                <a:solidFill>
                  <a:schemeClr val="tx1"/>
                </a:solidFill>
              </a:rPr>
              <a:pPr/>
              <a:t>35</a:t>
            </a:fld>
            <a:endParaRPr lang="en-US" dirty="0">
              <a:solidFill>
                <a:schemeClr val="tx1"/>
              </a:solidFill>
            </a:endParaRPr>
          </a:p>
        </p:txBody>
      </p:sp>
    </p:spTree>
    <p:extLst>
      <p:ext uri="{BB962C8B-B14F-4D97-AF65-F5344CB8AC3E}">
        <p14:creationId xmlns:p14="http://schemas.microsoft.com/office/powerpoint/2010/main" val="1740436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2E2C7-F9C7-45BC-A5FB-E2B5650F587D}"/>
              </a:ext>
            </a:extLst>
          </p:cNvPr>
          <p:cNvSpPr>
            <a:spLocks noGrp="1"/>
          </p:cNvSpPr>
          <p:nvPr>
            <p:ph type="title"/>
          </p:nvPr>
        </p:nvSpPr>
        <p:spPr>
          <a:xfrm>
            <a:off x="535482" y="1149500"/>
            <a:ext cx="8229600" cy="1143000"/>
          </a:xfrm>
        </p:spPr>
        <p:txBody>
          <a:bodyPr anchor="ctr">
            <a:normAutofit fontScale="90000"/>
          </a:bodyPr>
          <a:lstStyle/>
          <a:p>
            <a:r>
              <a:rPr lang="en-US" dirty="0" err="1"/>
              <a:t>Diskuter</a:t>
            </a:r>
            <a:r>
              <a:rPr lang="en-US" dirty="0"/>
              <a:t> </a:t>
            </a:r>
            <a:r>
              <a:rPr lang="en-US" dirty="0" err="1"/>
              <a:t>i</a:t>
            </a:r>
            <a:r>
              <a:rPr lang="en-US" dirty="0"/>
              <a:t> 2 </a:t>
            </a:r>
            <a:r>
              <a:rPr lang="en-US" dirty="0" err="1"/>
              <a:t>minutter</a:t>
            </a:r>
            <a:r>
              <a:rPr lang="en-US" dirty="0"/>
              <a:t> med </a:t>
            </a:r>
            <a:r>
              <a:rPr lang="en-US" dirty="0" err="1"/>
              <a:t>sidemannen</a:t>
            </a:r>
            <a:endParaRPr lang="en-GB" dirty="0"/>
          </a:p>
        </p:txBody>
      </p:sp>
      <p:sp>
        <p:nvSpPr>
          <p:cNvPr id="4" name="Rektangel 3" descr="Medicine"/>
          <p:cNvSpPr/>
          <p:nvPr/>
        </p:nvSpPr>
        <p:spPr>
          <a:xfrm>
            <a:off x="505328" y="2323545"/>
            <a:ext cx="740458" cy="792631"/>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GB"/>
          </a:p>
        </p:txBody>
      </p:sp>
      <p:sp>
        <p:nvSpPr>
          <p:cNvPr id="5" name="Plassholder for innhold 4"/>
          <p:cNvSpPr>
            <a:spLocks noGrp="1"/>
          </p:cNvSpPr>
          <p:nvPr>
            <p:ph idx="1"/>
          </p:nvPr>
        </p:nvSpPr>
        <p:spPr>
          <a:xfrm>
            <a:off x="1275347" y="2292500"/>
            <a:ext cx="7489734" cy="3579262"/>
          </a:xfrm>
        </p:spPr>
        <p:txBody>
          <a:bodyPr/>
          <a:lstStyle/>
          <a:p>
            <a:pPr marL="0" indent="0">
              <a:buNone/>
            </a:pPr>
            <a:r>
              <a:rPr lang="nb-NO" sz="2800" dirty="0"/>
              <a:t>Hva brukes antibiotika til i primærhelsetjenesten – til forskjell fra på sykehus?</a:t>
            </a:r>
            <a:endParaRPr lang="en-US" sz="2800" dirty="0"/>
          </a:p>
          <a:p>
            <a:endParaRPr lang="nb-NO" dirty="0"/>
          </a:p>
        </p:txBody>
      </p:sp>
    </p:spTree>
    <p:extLst>
      <p:ext uri="{BB962C8B-B14F-4D97-AF65-F5344CB8AC3E}">
        <p14:creationId xmlns:p14="http://schemas.microsoft.com/office/powerpoint/2010/main" val="3931636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dirty="0"/>
              <a:t>Hvorfor brukes antibiotika?</a:t>
            </a:r>
            <a:endParaRPr lang="en-US" dirty="0"/>
          </a:p>
        </p:txBody>
      </p:sp>
      <p:sp>
        <p:nvSpPr>
          <p:cNvPr id="7" name="TextBox 15" descr="For å forkorte sykdom/ lindre symptomer&#10;"/>
          <p:cNvSpPr txBox="1"/>
          <p:nvPr/>
        </p:nvSpPr>
        <p:spPr>
          <a:xfrm>
            <a:off x="2085975" y="3131212"/>
            <a:ext cx="2371725" cy="646331"/>
          </a:xfrm>
          <a:prstGeom prst="rect">
            <a:avLst/>
          </a:prstGeom>
          <a:noFill/>
        </p:spPr>
        <p:txBody>
          <a:bodyPr wrap="square" rtlCol="0">
            <a:spAutoFit/>
          </a:bodyPr>
          <a:lstStyle>
            <a:defPPr>
              <a:defRPr lang="nb-NO"/>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r>
              <a:rPr lang="nb-NO" dirty="0">
                <a:latin typeface="+mn-lt"/>
              </a:rPr>
              <a:t>For å forkorte sykdom/ lindre symptomer</a:t>
            </a:r>
          </a:p>
        </p:txBody>
      </p:sp>
      <p:sp>
        <p:nvSpPr>
          <p:cNvPr id="8" name="TextBox 16" descr="For å unngå komplikasjoner"/>
          <p:cNvSpPr txBox="1"/>
          <p:nvPr/>
        </p:nvSpPr>
        <p:spPr>
          <a:xfrm>
            <a:off x="5057775" y="3131212"/>
            <a:ext cx="1594445" cy="646331"/>
          </a:xfrm>
          <a:prstGeom prst="rect">
            <a:avLst/>
          </a:prstGeom>
          <a:noFill/>
        </p:spPr>
        <p:txBody>
          <a:bodyPr wrap="square" rtlCol="0">
            <a:spAutoFit/>
          </a:bodyPr>
          <a:lstStyle>
            <a:defPPr>
              <a:defRPr lang="nb-NO"/>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r>
              <a:rPr lang="nb-NO" dirty="0">
                <a:latin typeface="+mn-lt"/>
              </a:rPr>
              <a:t>For å unngå komplikasjoner</a:t>
            </a:r>
          </a:p>
        </p:txBody>
      </p:sp>
      <p:sp>
        <p:nvSpPr>
          <p:cNvPr id="9" name="TextBox 17" descr="For å redde liv&#10;"/>
          <p:cNvSpPr txBox="1"/>
          <p:nvPr/>
        </p:nvSpPr>
        <p:spPr>
          <a:xfrm>
            <a:off x="7267069" y="3131212"/>
            <a:ext cx="1152128" cy="646331"/>
          </a:xfrm>
          <a:prstGeom prst="rect">
            <a:avLst/>
          </a:prstGeom>
          <a:noFill/>
        </p:spPr>
        <p:txBody>
          <a:bodyPr wrap="square" rtlCol="0">
            <a:spAutoFit/>
          </a:bodyPr>
          <a:lstStyle>
            <a:defPPr>
              <a:defRPr lang="nb-NO"/>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r>
              <a:rPr lang="nb-NO" dirty="0">
                <a:latin typeface="+mn-lt"/>
              </a:rPr>
              <a:t>For å redde liv</a:t>
            </a:r>
          </a:p>
        </p:txBody>
      </p:sp>
      <p:pic>
        <p:nvPicPr>
          <p:cNvPr id="10" name="Picture 9" descr="Figur med primærhelsetjenetsen"/>
          <p:cNvPicPr>
            <a:picLocks noChangeAspect="1"/>
          </p:cNvPicPr>
          <p:nvPr/>
        </p:nvPicPr>
        <p:blipFill>
          <a:blip r:embed="rId3"/>
          <a:stretch>
            <a:fillRect/>
          </a:stretch>
        </p:blipFill>
        <p:spPr>
          <a:xfrm>
            <a:off x="711499" y="4038600"/>
            <a:ext cx="7603825" cy="781050"/>
          </a:xfrm>
          <a:prstGeom prst="rect">
            <a:avLst/>
          </a:prstGeom>
        </p:spPr>
      </p:pic>
      <p:pic>
        <p:nvPicPr>
          <p:cNvPr id="11" name="Picture 10" descr="Figur med sykehus"/>
          <p:cNvPicPr>
            <a:picLocks noChangeAspect="1"/>
          </p:cNvPicPr>
          <p:nvPr/>
        </p:nvPicPr>
        <p:blipFill>
          <a:blip r:embed="rId4"/>
          <a:stretch>
            <a:fillRect/>
          </a:stretch>
        </p:blipFill>
        <p:spPr>
          <a:xfrm rot="10800000">
            <a:off x="609596" y="5086349"/>
            <a:ext cx="7809597" cy="785411"/>
          </a:xfrm>
          <a:prstGeom prst="rect">
            <a:avLst/>
          </a:prstGeom>
        </p:spPr>
      </p:pic>
      <p:sp>
        <p:nvSpPr>
          <p:cNvPr id="13" name="TextBox 15" descr="Fors sikkerhets skyld"/>
          <p:cNvSpPr txBox="1"/>
          <p:nvPr/>
        </p:nvSpPr>
        <p:spPr>
          <a:xfrm>
            <a:off x="285751" y="3131212"/>
            <a:ext cx="1800224" cy="646331"/>
          </a:xfrm>
          <a:prstGeom prst="rect">
            <a:avLst/>
          </a:prstGeom>
          <a:noFill/>
        </p:spPr>
        <p:txBody>
          <a:bodyPr wrap="square" rtlCol="0">
            <a:spAutoFit/>
          </a:bodyPr>
          <a:lstStyle>
            <a:defPPr>
              <a:defRPr lang="nb-NO"/>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r>
              <a:rPr lang="nb-NO" dirty="0">
                <a:latin typeface="+mn-lt"/>
              </a:rPr>
              <a:t>«For sikkerhets skyld»</a:t>
            </a:r>
          </a:p>
        </p:txBody>
      </p:sp>
      <p:sp>
        <p:nvSpPr>
          <p:cNvPr id="15" name="TextBox 14" descr="primærhelsetjenesten"/>
          <p:cNvSpPr txBox="1"/>
          <p:nvPr/>
        </p:nvSpPr>
        <p:spPr>
          <a:xfrm>
            <a:off x="2085975" y="4229070"/>
            <a:ext cx="4371975" cy="400110"/>
          </a:xfrm>
          <a:prstGeom prst="rect">
            <a:avLst/>
          </a:prstGeom>
          <a:noFill/>
        </p:spPr>
        <p:txBody>
          <a:bodyPr wrap="square" rtlCol="0">
            <a:spAutoFit/>
          </a:bodyPr>
          <a:lstStyle/>
          <a:p>
            <a:r>
              <a:rPr lang="nb-NO" sz="2000" b="1" dirty="0">
                <a:solidFill>
                  <a:schemeClr val="bg1"/>
                </a:solidFill>
              </a:rPr>
              <a:t>PRIMÆRHELSETJENESTEN</a:t>
            </a:r>
            <a:endParaRPr lang="en-US" sz="2000" b="1" dirty="0">
              <a:solidFill>
                <a:schemeClr val="bg1"/>
              </a:solidFill>
            </a:endParaRPr>
          </a:p>
        </p:txBody>
      </p:sp>
      <p:sp>
        <p:nvSpPr>
          <p:cNvPr id="16" name="TextBox 15" descr="Sykehus"/>
          <p:cNvSpPr txBox="1"/>
          <p:nvPr/>
        </p:nvSpPr>
        <p:spPr>
          <a:xfrm>
            <a:off x="5288905" y="5279000"/>
            <a:ext cx="1870670" cy="400110"/>
          </a:xfrm>
          <a:prstGeom prst="rect">
            <a:avLst/>
          </a:prstGeom>
          <a:noFill/>
        </p:spPr>
        <p:txBody>
          <a:bodyPr wrap="square" rtlCol="0">
            <a:spAutoFit/>
          </a:bodyPr>
          <a:lstStyle/>
          <a:p>
            <a:r>
              <a:rPr lang="nb-NO" sz="2000" b="1" dirty="0">
                <a:solidFill>
                  <a:schemeClr val="bg1"/>
                </a:solidFill>
              </a:rPr>
              <a:t>SYKEHUS</a:t>
            </a:r>
            <a:endParaRPr lang="en-US" sz="2000" b="1" dirty="0">
              <a:solidFill>
                <a:schemeClr val="bg1"/>
              </a:solidFill>
            </a:endParaRPr>
          </a:p>
        </p:txBody>
      </p:sp>
      <p:sp>
        <p:nvSpPr>
          <p:cNvPr id="17" name="Slide Number Placeholder 3"/>
          <p:cNvSpPr txBox="1">
            <a:spLocks/>
          </p:cNvSpPr>
          <p:nvPr/>
        </p:nvSpPr>
        <p:spPr>
          <a:xfrm>
            <a:off x="8229600" y="6148136"/>
            <a:ext cx="914399" cy="709863"/>
          </a:xfrm>
          <a:prstGeom prst="rect">
            <a:avLst/>
          </a:prstGeom>
          <a:noFill/>
        </p:spPr>
        <p:txBody>
          <a:bodyPr vert="horz" lIns="144000" tIns="45720" rIns="91440" bIns="45720" rtlCol="0" anchor="ctr"/>
          <a:lstStyle>
            <a:defPPr>
              <a:defRPr lang="en-US"/>
            </a:defPPr>
            <a:lvl1pPr marL="0" algn="ctr" defTabSz="457200" rtl="0" eaLnBrk="1" latinLnBrk="0" hangingPunct="1">
              <a:defRPr sz="1800" kern="1200" baseline="0">
                <a:solidFill>
                  <a:srgbClr val="2EC4B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D310BF4-4FB1-EF42-A6F9-E197B72E94CF}" type="slidenum">
              <a:rPr lang="en-US" sz="1600" smtClean="0">
                <a:solidFill>
                  <a:schemeClr val="tx1"/>
                </a:solidFill>
              </a:rPr>
              <a:pPr/>
              <a:t>5</a:t>
            </a:fld>
            <a:endParaRPr lang="en-US" dirty="0">
              <a:solidFill>
                <a:schemeClr val="tx1"/>
              </a:solidFill>
            </a:endParaRPr>
          </a:p>
        </p:txBody>
      </p:sp>
      <p:sp>
        <p:nvSpPr>
          <p:cNvPr id="12" name="Oval 11" descr="Sirkel som viser hvorfor antibiotika brukes"/>
          <p:cNvSpPr/>
          <p:nvPr/>
        </p:nvSpPr>
        <p:spPr>
          <a:xfrm>
            <a:off x="609595" y="3763147"/>
            <a:ext cx="2200280" cy="2108613"/>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nb-NO"/>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nb-NO"/>
          </a:p>
        </p:txBody>
      </p:sp>
    </p:spTree>
    <p:extLst>
      <p:ext uri="{BB962C8B-B14F-4D97-AF65-F5344CB8AC3E}">
        <p14:creationId xmlns:p14="http://schemas.microsoft.com/office/powerpoint/2010/main" val="265435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a:t>Case 1 – Laura Larsen på sykehjem</a:t>
            </a:r>
            <a:endParaRPr lang="en-US"/>
          </a:p>
        </p:txBody>
      </p:sp>
      <p:sp>
        <p:nvSpPr>
          <p:cNvPr id="3" name="Content Placeholder 2"/>
          <p:cNvSpPr>
            <a:spLocks noGrp="1"/>
          </p:cNvSpPr>
          <p:nvPr>
            <p:ph idx="1"/>
          </p:nvPr>
        </p:nvSpPr>
        <p:spPr/>
        <p:txBody>
          <a:bodyPr>
            <a:normAutofit lnSpcReduction="10000"/>
          </a:bodyPr>
          <a:lstStyle/>
          <a:p>
            <a:r>
              <a:rPr lang="nb-NO" dirty="0"/>
              <a:t>Laura Larsen bor på sykehjem</a:t>
            </a:r>
          </a:p>
          <a:p>
            <a:r>
              <a:rPr lang="nb-NO" dirty="0"/>
              <a:t>Hun har en demensdiagnose, og har </a:t>
            </a:r>
            <a:r>
              <a:rPr lang="nb-NO" i="1" dirty="0"/>
              <a:t>muligens</a:t>
            </a:r>
            <a:r>
              <a:rPr lang="nb-NO" dirty="0"/>
              <a:t> blitt mer forvirret og urolig siste dagene</a:t>
            </a:r>
          </a:p>
          <a:p>
            <a:r>
              <a:rPr lang="nb-NO" dirty="0"/>
              <a:t>Det lukter sterkt av urinen, og pårørende mener at dette kan være en ny urinveisinfeksjon</a:t>
            </a:r>
          </a:p>
          <a:p>
            <a:r>
              <a:rPr lang="nb-NO" dirty="0"/>
              <a:t>Det er fredag ettermiddag</a:t>
            </a:r>
          </a:p>
          <a:p>
            <a:pPr marL="0" indent="0">
              <a:buNone/>
            </a:pPr>
            <a:endParaRPr lang="nb-NO" b="1" dirty="0"/>
          </a:p>
          <a:p>
            <a:pPr marL="0" indent="0">
              <a:buNone/>
            </a:pPr>
            <a:r>
              <a:rPr lang="nb-NO" b="1" dirty="0"/>
              <a:t>Diskuter med sidemannen:</a:t>
            </a:r>
          </a:p>
          <a:p>
            <a:pPr marL="0" indent="0">
              <a:buNone/>
            </a:pPr>
            <a:r>
              <a:rPr lang="nb-NO" sz="2800" b="1" dirty="0"/>
              <a:t>Hva gjør du?</a:t>
            </a:r>
            <a:endParaRPr lang="nb-NO" sz="2800" dirty="0"/>
          </a:p>
          <a:p>
            <a:endParaRPr lang="en-US" dirty="0"/>
          </a:p>
        </p:txBody>
      </p:sp>
      <p:pic>
        <p:nvPicPr>
          <p:cNvPr id="4" name="Picture 3" descr="Illustrasjon bilde av gammel dame"/>
          <p:cNvPicPr>
            <a:picLocks noChangeAspect="1"/>
          </p:cNvPicPr>
          <p:nvPr/>
        </p:nvPicPr>
        <p:blipFill rotWithShape="1">
          <a:blip r:embed="rId3"/>
          <a:srcRect r="1422"/>
          <a:stretch/>
        </p:blipFill>
        <p:spPr>
          <a:xfrm>
            <a:off x="5281863" y="4117898"/>
            <a:ext cx="3862137" cy="2740101"/>
          </a:xfrm>
          <a:prstGeom prst="rect">
            <a:avLst/>
          </a:prstGeom>
        </p:spPr>
      </p:pic>
    </p:spTree>
    <p:extLst>
      <p:ext uri="{BB962C8B-B14F-4D97-AF65-F5344CB8AC3E}">
        <p14:creationId xmlns:p14="http://schemas.microsoft.com/office/powerpoint/2010/main" val="4215240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Urinveier – akutt cystitt</a:t>
            </a:r>
            <a:endParaRPr lang="en-US" dirty="0"/>
          </a:p>
        </p:txBody>
      </p:sp>
      <p:sp>
        <p:nvSpPr>
          <p:cNvPr id="3" name="Content Placeholder 2"/>
          <p:cNvSpPr>
            <a:spLocks noGrp="1"/>
          </p:cNvSpPr>
          <p:nvPr>
            <p:ph idx="1"/>
          </p:nvPr>
        </p:nvSpPr>
        <p:spPr>
          <a:xfrm>
            <a:off x="535482" y="2292500"/>
            <a:ext cx="8229600" cy="4085440"/>
          </a:xfrm>
        </p:spPr>
        <p:txBody>
          <a:bodyPr>
            <a:normAutofit/>
          </a:bodyPr>
          <a:lstStyle/>
          <a:p>
            <a:pPr marL="0" indent="0">
              <a:buNone/>
            </a:pPr>
            <a:r>
              <a:rPr lang="nb-NO" sz="2800"/>
              <a:t>Spesifikke symptomer </a:t>
            </a:r>
          </a:p>
          <a:p>
            <a:pPr marL="0" indent="0">
              <a:buNone/>
            </a:pPr>
            <a:r>
              <a:rPr lang="nb-NO" altLang="nb-NO"/>
              <a:t>Vanlig:</a:t>
            </a:r>
          </a:p>
          <a:p>
            <a:r>
              <a:rPr lang="nb-NO" altLang="nb-NO"/>
              <a:t>Svie/smerter ved vannlatning (dysuri)</a:t>
            </a:r>
          </a:p>
          <a:p>
            <a:r>
              <a:rPr lang="nb-NO" altLang="nb-NO"/>
              <a:t>Hyppig vannlatning (pollakisuri) </a:t>
            </a:r>
          </a:p>
          <a:p>
            <a:r>
              <a:rPr lang="nb-NO" altLang="nb-NO"/>
              <a:t>Økt vannlatningstrang/«</a:t>
            </a:r>
            <a:r>
              <a:rPr lang="nb-NO" altLang="nb-NO" i="1"/>
              <a:t>tissetrang» </a:t>
            </a:r>
            <a:endParaRPr lang="nb-NO" altLang="nb-NO"/>
          </a:p>
          <a:p>
            <a:pPr marL="0" indent="0">
              <a:buNone/>
            </a:pPr>
            <a:r>
              <a:rPr lang="nb-NO" altLang="nb-NO"/>
              <a:t>Andre:</a:t>
            </a:r>
          </a:p>
          <a:p>
            <a:r>
              <a:rPr lang="nb-NO" altLang="nb-NO"/>
              <a:t>Blod i urinen (hematuri)</a:t>
            </a:r>
          </a:p>
          <a:p>
            <a:r>
              <a:rPr lang="nb-NO" altLang="nb-NO"/>
              <a:t>Ubehag over symfysen</a:t>
            </a:r>
          </a:p>
          <a:p>
            <a:r>
              <a:rPr lang="nb-NO" altLang="nb-NO"/>
              <a:t>Nyoppstått/økt inkontinens</a:t>
            </a:r>
          </a:p>
          <a:p>
            <a:endParaRPr lang="nb-NO" altLang="nb-NO"/>
          </a:p>
          <a:p>
            <a:endParaRPr lang="en-US"/>
          </a:p>
        </p:txBody>
      </p:sp>
      <p:pic>
        <p:nvPicPr>
          <p:cNvPr id="4" name="Picture 3" descr="Illustrasjon - damen som holder seg til nedre del av magen - med grimaser som kan indikere smerte"/>
          <p:cNvPicPr>
            <a:picLocks noChangeAspect="1"/>
          </p:cNvPicPr>
          <p:nvPr/>
        </p:nvPicPr>
        <p:blipFill rotWithShape="1">
          <a:blip r:embed="rId3"/>
          <a:srcRect b="1685"/>
          <a:stretch/>
        </p:blipFill>
        <p:spPr>
          <a:xfrm>
            <a:off x="6048375" y="1829284"/>
            <a:ext cx="3095625" cy="5028716"/>
          </a:xfrm>
          <a:prstGeom prst="rect">
            <a:avLst/>
          </a:prstGeom>
        </p:spPr>
      </p:pic>
      <p:sp>
        <p:nvSpPr>
          <p:cNvPr id="6" name="Slide Number Placeholder 3"/>
          <p:cNvSpPr>
            <a:spLocks noGrp="1"/>
          </p:cNvSpPr>
          <p:nvPr>
            <p:ph type="sldNum" sz="quarter" idx="12"/>
          </p:nvPr>
        </p:nvSpPr>
        <p:spPr>
          <a:xfrm>
            <a:off x="8229600" y="6148136"/>
            <a:ext cx="914399" cy="709863"/>
          </a:xfrm>
          <a:noFill/>
        </p:spPr>
        <p:txBody>
          <a:bodyPr/>
          <a:lstStyle/>
          <a:p>
            <a:fld id="{5D310BF4-4FB1-EF42-A6F9-E197B72E94CF}" type="slidenum">
              <a:rPr lang="en-US" sz="1600" smtClean="0">
                <a:solidFill>
                  <a:schemeClr val="tx1"/>
                </a:solidFill>
              </a:rPr>
              <a:pPr/>
              <a:t>7</a:t>
            </a:fld>
            <a:endParaRPr lang="en-US" dirty="0">
              <a:solidFill>
                <a:schemeClr val="tx1"/>
              </a:solidFill>
            </a:endParaRPr>
          </a:p>
        </p:txBody>
      </p:sp>
    </p:spTree>
    <p:extLst>
      <p:ext uri="{BB962C8B-B14F-4D97-AF65-F5344CB8AC3E}">
        <p14:creationId xmlns:p14="http://schemas.microsoft.com/office/powerpoint/2010/main" val="2465201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6" descr="Pil"/>
          <p:cNvSpPr/>
          <p:nvPr/>
        </p:nvSpPr>
        <p:spPr>
          <a:xfrm rot="4654845">
            <a:off x="1809285" y="1687173"/>
            <a:ext cx="3984096" cy="2950146"/>
          </a:xfrm>
          <a:prstGeom prst="swooshArrow">
            <a:avLst>
              <a:gd name="adj1" fmla="val 16310"/>
              <a:gd name="adj2" fmla="val 31370"/>
            </a:avLst>
          </a:prstGeom>
          <a:solidFill>
            <a:schemeClr val="accent1">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10" name="Freeform 9"/>
          <p:cNvSpPr/>
          <p:nvPr/>
        </p:nvSpPr>
        <p:spPr>
          <a:xfrm>
            <a:off x="1307799" y="441234"/>
            <a:ext cx="5915863" cy="686392"/>
          </a:xfrm>
          <a:custGeom>
            <a:avLst/>
            <a:gdLst>
              <a:gd name="connsiteX0" fmla="*/ 0 w 7184466"/>
              <a:gd name="connsiteY0" fmla="*/ 0 h 686392"/>
              <a:gd name="connsiteX1" fmla="*/ 7184466 w 7184466"/>
              <a:gd name="connsiteY1" fmla="*/ 0 h 686392"/>
              <a:gd name="connsiteX2" fmla="*/ 7184466 w 7184466"/>
              <a:gd name="connsiteY2" fmla="*/ 686392 h 686392"/>
              <a:gd name="connsiteX3" fmla="*/ 0 w 7184466"/>
              <a:gd name="connsiteY3" fmla="*/ 686392 h 686392"/>
              <a:gd name="connsiteX4" fmla="*/ 0 w 7184466"/>
              <a:gd name="connsiteY4" fmla="*/ 0 h 686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4466" h="686392">
                <a:moveTo>
                  <a:pt x="0" y="0"/>
                </a:moveTo>
                <a:lnTo>
                  <a:pt x="7184466" y="0"/>
                </a:lnTo>
                <a:lnTo>
                  <a:pt x="7184466" y="686392"/>
                </a:lnTo>
                <a:lnTo>
                  <a:pt x="0" y="68639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b" anchorCtr="0">
            <a:noAutofit/>
          </a:bodyPr>
          <a:lstStyle/>
          <a:p>
            <a:pPr lvl="0" algn="ctr" defTabSz="1600200">
              <a:lnSpc>
                <a:spcPct val="90000"/>
              </a:lnSpc>
              <a:spcBef>
                <a:spcPct val="0"/>
              </a:spcBef>
              <a:spcAft>
                <a:spcPct val="35000"/>
              </a:spcAft>
            </a:pPr>
            <a:r>
              <a:rPr lang="sv-SE" sz="3600" b="1" kern="1200" dirty="0"/>
              <a:t>Samtidig demens</a:t>
            </a:r>
          </a:p>
        </p:txBody>
      </p:sp>
      <p:sp>
        <p:nvSpPr>
          <p:cNvPr id="11" name="Freeform 10" descr="Tisser ofte?"/>
          <p:cNvSpPr/>
          <p:nvPr/>
        </p:nvSpPr>
        <p:spPr>
          <a:xfrm>
            <a:off x="3178360" y="1386684"/>
            <a:ext cx="2660277" cy="686392"/>
          </a:xfrm>
          <a:custGeom>
            <a:avLst/>
            <a:gdLst>
              <a:gd name="connsiteX0" fmla="*/ 0 w 2660277"/>
              <a:gd name="connsiteY0" fmla="*/ 0 h 686392"/>
              <a:gd name="connsiteX1" fmla="*/ 2660277 w 2660277"/>
              <a:gd name="connsiteY1" fmla="*/ 0 h 686392"/>
              <a:gd name="connsiteX2" fmla="*/ 2660277 w 2660277"/>
              <a:gd name="connsiteY2" fmla="*/ 686392 h 686392"/>
              <a:gd name="connsiteX3" fmla="*/ 0 w 2660277"/>
              <a:gd name="connsiteY3" fmla="*/ 686392 h 686392"/>
              <a:gd name="connsiteX4" fmla="*/ 0 w 2660277"/>
              <a:gd name="connsiteY4" fmla="*/ 0 h 686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0277" h="686392">
                <a:moveTo>
                  <a:pt x="0" y="0"/>
                </a:moveTo>
                <a:lnTo>
                  <a:pt x="2660277" y="0"/>
                </a:lnTo>
                <a:lnTo>
                  <a:pt x="2660277" y="686392"/>
                </a:lnTo>
                <a:lnTo>
                  <a:pt x="0" y="68639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5560" tIns="35560" rIns="35560" bIns="35560" numCol="1" spcCol="1270" anchor="ctr" anchorCtr="0">
            <a:noAutofit/>
          </a:bodyPr>
          <a:lstStyle/>
          <a:p>
            <a:pPr lvl="0" algn="l" defTabSz="1244600">
              <a:lnSpc>
                <a:spcPct val="90000"/>
              </a:lnSpc>
              <a:spcBef>
                <a:spcPct val="0"/>
              </a:spcBef>
              <a:spcAft>
                <a:spcPct val="35000"/>
              </a:spcAft>
            </a:pPr>
            <a:r>
              <a:rPr lang="sv-SE" sz="2800" kern="1200" dirty="0" err="1"/>
              <a:t>Tisser</a:t>
            </a:r>
            <a:r>
              <a:rPr lang="sv-SE" sz="2800" kern="1200" dirty="0"/>
              <a:t> </a:t>
            </a:r>
            <a:r>
              <a:rPr lang="sv-SE" sz="2800" kern="1200" dirty="0" err="1"/>
              <a:t>oftere</a:t>
            </a:r>
            <a:r>
              <a:rPr lang="sv-SE" sz="2800" kern="1200" dirty="0"/>
              <a:t>?</a:t>
            </a:r>
          </a:p>
        </p:txBody>
      </p:sp>
      <p:sp>
        <p:nvSpPr>
          <p:cNvPr id="12" name="Freeform 11" descr="Ynker seg ved vannlating?"/>
          <p:cNvSpPr/>
          <p:nvPr/>
        </p:nvSpPr>
        <p:spPr>
          <a:xfrm>
            <a:off x="4341425" y="2178342"/>
            <a:ext cx="3941363" cy="686392"/>
          </a:xfrm>
          <a:custGeom>
            <a:avLst/>
            <a:gdLst>
              <a:gd name="connsiteX0" fmla="*/ 0 w 4944347"/>
              <a:gd name="connsiteY0" fmla="*/ 0 h 686392"/>
              <a:gd name="connsiteX1" fmla="*/ 4944347 w 4944347"/>
              <a:gd name="connsiteY1" fmla="*/ 0 h 686392"/>
              <a:gd name="connsiteX2" fmla="*/ 4944347 w 4944347"/>
              <a:gd name="connsiteY2" fmla="*/ 686392 h 686392"/>
              <a:gd name="connsiteX3" fmla="*/ 0 w 4944347"/>
              <a:gd name="connsiteY3" fmla="*/ 686392 h 686392"/>
              <a:gd name="connsiteX4" fmla="*/ 0 w 4944347"/>
              <a:gd name="connsiteY4" fmla="*/ 0 h 686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4347" h="686392">
                <a:moveTo>
                  <a:pt x="0" y="0"/>
                </a:moveTo>
                <a:lnTo>
                  <a:pt x="4944347" y="0"/>
                </a:lnTo>
                <a:lnTo>
                  <a:pt x="4944347" y="686392"/>
                </a:lnTo>
                <a:lnTo>
                  <a:pt x="0" y="68639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5560" tIns="35560" rIns="35560" bIns="35560" numCol="1" spcCol="1270" anchor="ctr" anchorCtr="0">
            <a:noAutofit/>
          </a:bodyPr>
          <a:lstStyle/>
          <a:p>
            <a:pPr lvl="0" defTabSz="1244600">
              <a:lnSpc>
                <a:spcPct val="90000"/>
              </a:lnSpc>
              <a:spcBef>
                <a:spcPct val="0"/>
              </a:spcBef>
              <a:spcAft>
                <a:spcPct val="35000"/>
              </a:spcAft>
            </a:pPr>
            <a:r>
              <a:rPr lang="sv-SE" sz="2800" kern="1200" dirty="0"/>
              <a:t>Ynker seg ved vannlating?</a:t>
            </a:r>
          </a:p>
        </p:txBody>
      </p:sp>
      <p:sp>
        <p:nvSpPr>
          <p:cNvPr id="13" name="Freeform 12" descr="Grimaser ved vannlating?&#10;"/>
          <p:cNvSpPr/>
          <p:nvPr/>
        </p:nvSpPr>
        <p:spPr>
          <a:xfrm>
            <a:off x="5097029" y="3288262"/>
            <a:ext cx="3966071" cy="452375"/>
          </a:xfrm>
          <a:custGeom>
            <a:avLst/>
            <a:gdLst>
              <a:gd name="connsiteX0" fmla="*/ 0 w 4378734"/>
              <a:gd name="connsiteY0" fmla="*/ 0 h 654042"/>
              <a:gd name="connsiteX1" fmla="*/ 4378734 w 4378734"/>
              <a:gd name="connsiteY1" fmla="*/ 0 h 654042"/>
              <a:gd name="connsiteX2" fmla="*/ 4378734 w 4378734"/>
              <a:gd name="connsiteY2" fmla="*/ 654042 h 654042"/>
              <a:gd name="connsiteX3" fmla="*/ 0 w 4378734"/>
              <a:gd name="connsiteY3" fmla="*/ 654042 h 654042"/>
              <a:gd name="connsiteX4" fmla="*/ 0 w 4378734"/>
              <a:gd name="connsiteY4" fmla="*/ 0 h 654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8734" h="654042">
                <a:moveTo>
                  <a:pt x="0" y="0"/>
                </a:moveTo>
                <a:lnTo>
                  <a:pt x="4378734" y="0"/>
                </a:lnTo>
                <a:lnTo>
                  <a:pt x="4378734" y="654042"/>
                </a:lnTo>
                <a:lnTo>
                  <a:pt x="0" y="6540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5560" tIns="35560" rIns="35560" bIns="35560" numCol="1" spcCol="1270" anchor="t" anchorCtr="0">
            <a:noAutofit/>
          </a:bodyPr>
          <a:lstStyle/>
          <a:p>
            <a:pPr lvl="0" defTabSz="1244600">
              <a:lnSpc>
                <a:spcPct val="90000"/>
              </a:lnSpc>
              <a:spcBef>
                <a:spcPct val="0"/>
              </a:spcBef>
              <a:spcAft>
                <a:spcPct val="35000"/>
              </a:spcAft>
            </a:pPr>
            <a:r>
              <a:rPr lang="sv-SE" sz="2800" kern="1200" dirty="0"/>
              <a:t>Grimaser ved vannlating?</a:t>
            </a:r>
          </a:p>
        </p:txBody>
      </p:sp>
      <p:sp>
        <p:nvSpPr>
          <p:cNvPr id="3" name="Rectangle 3" descr="Man kommer lengre i diagnostikken ved å observere pasienten!&#10;"/>
          <p:cNvSpPr txBox="1">
            <a:spLocks noChangeArrowheads="1"/>
          </p:cNvSpPr>
          <p:nvPr/>
        </p:nvSpPr>
        <p:spPr bwMode="auto">
          <a:xfrm>
            <a:off x="3267715" y="4934725"/>
            <a:ext cx="5571486" cy="107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68288" indent="-268288" algn="l" rtl="0" eaLnBrk="0" fontAlgn="base" hangingPunct="0">
              <a:spcBef>
                <a:spcPct val="20000"/>
              </a:spcBef>
              <a:spcAft>
                <a:spcPct val="0"/>
              </a:spcAft>
              <a:buFont typeface="Arial" panose="020B0604020202020204" pitchFamily="34" charset="0"/>
              <a:defRPr sz="3200">
                <a:solidFill>
                  <a:schemeClr val="tx1"/>
                </a:solidFill>
                <a:latin typeface="+mn-lt"/>
                <a:ea typeface="+mn-ea"/>
                <a:cs typeface="ヒラギノ角ゴ Pro W3"/>
              </a:defRPr>
            </a:lvl1pPr>
            <a:lvl2pPr marL="268288" indent="-268288"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ヒラギノ角ゴ Pro W3"/>
              </a:defRPr>
            </a:lvl2pPr>
            <a:lvl3pPr marL="268288" indent="-268288"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ヒラギノ角ゴ Pro W3"/>
              </a:defRPr>
            </a:lvl3pPr>
            <a:lvl4pPr marL="268288" indent="-268288"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ヒラギノ角ゴ Pro W3"/>
              </a:defRPr>
            </a:lvl4pPr>
            <a:lvl5pPr marL="268288" indent="-268288"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ヒラギノ角ゴ Pro W3"/>
              </a:defRPr>
            </a:lvl5pPr>
            <a:lvl6pPr marL="2171700" indent="-190500" algn="l" rtl="0" fontAlgn="base">
              <a:spcBef>
                <a:spcPct val="20000"/>
              </a:spcBef>
              <a:spcAft>
                <a:spcPct val="0"/>
              </a:spcAft>
              <a:buChar char="»"/>
              <a:defRPr sz="2400">
                <a:solidFill>
                  <a:schemeClr val="tx1"/>
                </a:solidFill>
                <a:latin typeface="+mn-lt"/>
                <a:ea typeface="+mn-ea"/>
              </a:defRPr>
            </a:lvl6pPr>
            <a:lvl7pPr marL="2628900" indent="-190500" algn="l" rtl="0" fontAlgn="base">
              <a:spcBef>
                <a:spcPct val="20000"/>
              </a:spcBef>
              <a:spcAft>
                <a:spcPct val="0"/>
              </a:spcAft>
              <a:buChar char="»"/>
              <a:defRPr sz="2400">
                <a:solidFill>
                  <a:schemeClr val="tx1"/>
                </a:solidFill>
                <a:latin typeface="+mn-lt"/>
                <a:ea typeface="+mn-ea"/>
              </a:defRPr>
            </a:lvl7pPr>
            <a:lvl8pPr marL="3086100" indent="-190500" algn="l" rtl="0" fontAlgn="base">
              <a:spcBef>
                <a:spcPct val="20000"/>
              </a:spcBef>
              <a:spcAft>
                <a:spcPct val="0"/>
              </a:spcAft>
              <a:buChar char="»"/>
              <a:defRPr sz="2400">
                <a:solidFill>
                  <a:schemeClr val="tx1"/>
                </a:solidFill>
                <a:latin typeface="+mn-lt"/>
                <a:ea typeface="+mn-ea"/>
              </a:defRPr>
            </a:lvl8pPr>
            <a:lvl9pPr marL="3543300" indent="-190500" algn="l" rtl="0" fontAlgn="base">
              <a:spcBef>
                <a:spcPct val="20000"/>
              </a:spcBef>
              <a:spcAft>
                <a:spcPct val="0"/>
              </a:spcAft>
              <a:buChar char="»"/>
              <a:defRPr sz="2400">
                <a:solidFill>
                  <a:schemeClr val="tx1"/>
                </a:solidFill>
                <a:latin typeface="+mn-lt"/>
                <a:ea typeface="+mn-ea"/>
              </a:defRPr>
            </a:lvl9pPr>
          </a:lstStyle>
          <a:p>
            <a:pPr marL="0" indent="0" algn="ctr">
              <a:defRPr/>
            </a:pPr>
            <a:r>
              <a:rPr lang="sv-SE" altLang="sv-SE" sz="2800" kern="0" dirty="0">
                <a:solidFill>
                  <a:srgbClr val="000000"/>
                </a:solidFill>
              </a:rPr>
              <a:t>Man kommer lengre i diagnostikken ved å observere pasienten!</a:t>
            </a:r>
          </a:p>
        </p:txBody>
      </p:sp>
      <p:pic>
        <p:nvPicPr>
          <p:cNvPr id="4" name="Bildobjekt 7">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24" y="17469"/>
            <a:ext cx="2053088" cy="2337759"/>
          </a:xfrm>
          <a:prstGeom prst="rect">
            <a:avLst/>
          </a:prstGeom>
        </p:spPr>
      </p:pic>
      <p:sp>
        <p:nvSpPr>
          <p:cNvPr id="9" name="Slide Number Placeholder 3"/>
          <p:cNvSpPr>
            <a:spLocks noGrp="1"/>
          </p:cNvSpPr>
          <p:nvPr>
            <p:ph type="sldNum" sz="quarter" idx="12"/>
          </p:nvPr>
        </p:nvSpPr>
        <p:spPr>
          <a:xfrm>
            <a:off x="8229600" y="6148136"/>
            <a:ext cx="914399" cy="709863"/>
          </a:xfrm>
          <a:noFill/>
        </p:spPr>
        <p:txBody>
          <a:bodyPr/>
          <a:lstStyle/>
          <a:p>
            <a:fld id="{5D310BF4-4FB1-EF42-A6F9-E197B72E94CF}" type="slidenum">
              <a:rPr lang="en-US" sz="1600" smtClean="0">
                <a:solidFill>
                  <a:schemeClr val="tx1"/>
                </a:solidFill>
              </a:rPr>
              <a:pPr/>
              <a:t>8</a:t>
            </a:fld>
            <a:endParaRPr lang="en-US" dirty="0">
              <a:solidFill>
                <a:schemeClr val="tx1"/>
              </a:solidFill>
            </a:endParaRPr>
          </a:p>
        </p:txBody>
      </p:sp>
      <p:sp>
        <p:nvSpPr>
          <p:cNvPr id="14" name="Freeform 13" descr="Sterk urinlukt? -overstreket"/>
          <p:cNvSpPr/>
          <p:nvPr/>
        </p:nvSpPr>
        <p:spPr>
          <a:xfrm>
            <a:off x="1564987" y="3559226"/>
            <a:ext cx="2385086" cy="452375"/>
          </a:xfrm>
          <a:custGeom>
            <a:avLst/>
            <a:gdLst>
              <a:gd name="connsiteX0" fmla="*/ 0 w 4378734"/>
              <a:gd name="connsiteY0" fmla="*/ 0 h 654042"/>
              <a:gd name="connsiteX1" fmla="*/ 4378734 w 4378734"/>
              <a:gd name="connsiteY1" fmla="*/ 0 h 654042"/>
              <a:gd name="connsiteX2" fmla="*/ 4378734 w 4378734"/>
              <a:gd name="connsiteY2" fmla="*/ 654042 h 654042"/>
              <a:gd name="connsiteX3" fmla="*/ 0 w 4378734"/>
              <a:gd name="connsiteY3" fmla="*/ 654042 h 654042"/>
              <a:gd name="connsiteX4" fmla="*/ 0 w 4378734"/>
              <a:gd name="connsiteY4" fmla="*/ 0 h 654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8734" h="654042">
                <a:moveTo>
                  <a:pt x="0" y="0"/>
                </a:moveTo>
                <a:lnTo>
                  <a:pt x="4378734" y="0"/>
                </a:lnTo>
                <a:lnTo>
                  <a:pt x="4378734" y="654042"/>
                </a:lnTo>
                <a:lnTo>
                  <a:pt x="0" y="6540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5560" tIns="35560" rIns="35560" bIns="35560" numCol="1" spcCol="1270" anchor="t" anchorCtr="0">
            <a:noAutofit/>
          </a:bodyPr>
          <a:lstStyle/>
          <a:p>
            <a:pPr lvl="0" defTabSz="1244600">
              <a:lnSpc>
                <a:spcPct val="90000"/>
              </a:lnSpc>
              <a:spcBef>
                <a:spcPct val="0"/>
              </a:spcBef>
              <a:spcAft>
                <a:spcPct val="35000"/>
              </a:spcAft>
            </a:pPr>
            <a:r>
              <a:rPr lang="sv-SE" sz="2800" strike="sngStrike" kern="1200" dirty="0"/>
              <a:t>Sterk urinlukt?</a:t>
            </a:r>
          </a:p>
        </p:txBody>
      </p:sp>
      <p:sp>
        <p:nvSpPr>
          <p:cNvPr id="2" name="Rectangle 1" descr="Kildehenvisning til artikkel i sykepleien.no om at sykepleiere ikke kan lukte en UVI"/>
          <p:cNvSpPr/>
          <p:nvPr/>
        </p:nvSpPr>
        <p:spPr>
          <a:xfrm>
            <a:off x="365581" y="6148136"/>
            <a:ext cx="7917207" cy="523220"/>
          </a:xfrm>
          <a:prstGeom prst="rect">
            <a:avLst/>
          </a:prstGeom>
        </p:spPr>
        <p:txBody>
          <a:bodyPr wrap="square">
            <a:spAutoFit/>
          </a:bodyPr>
          <a:lstStyle/>
          <a:p>
            <a:r>
              <a:rPr lang="nb-NO" sz="1400" i="1" dirty="0"/>
              <a:t>Kilde: Enoksen, Lindbæk: Verken sykepleiere eller andre kan lukte en urinveisinfeksjon </a:t>
            </a:r>
            <a:r>
              <a:rPr lang="nb-NO" sz="1400" dirty="0"/>
              <a:t>s</a:t>
            </a:r>
            <a:r>
              <a:rPr lang="en-US" sz="1400" dirty="0"/>
              <a:t>ykepleien.no/</a:t>
            </a:r>
            <a:r>
              <a:rPr lang="en-US" sz="1400" dirty="0" err="1"/>
              <a:t>meninger</a:t>
            </a:r>
            <a:r>
              <a:rPr lang="en-US" sz="1400" dirty="0"/>
              <a:t>/</a:t>
            </a:r>
            <a:r>
              <a:rPr lang="en-US" sz="1400" dirty="0" err="1"/>
              <a:t>innspill</a:t>
            </a:r>
            <a:r>
              <a:rPr lang="en-US" sz="1400" dirty="0"/>
              <a:t>/2019/10/</a:t>
            </a:r>
            <a:r>
              <a:rPr lang="en-US" sz="1400" dirty="0" err="1"/>
              <a:t>verken-sykepleiere-eller-andre-kan-lukte-en-urinveisinfeksjon</a:t>
            </a:r>
            <a:endParaRPr lang="en-US" sz="1400" dirty="0"/>
          </a:p>
        </p:txBody>
      </p:sp>
    </p:spTree>
    <p:extLst>
      <p:ext uri="{BB962C8B-B14F-4D97-AF65-F5344CB8AC3E}">
        <p14:creationId xmlns:p14="http://schemas.microsoft.com/office/powerpoint/2010/main" val="383620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ilde av lommekort for håndtering av UVI hos eldre"/>
          <p:cNvPicPr>
            <a:picLocks noChangeAspect="1"/>
          </p:cNvPicPr>
          <p:nvPr/>
        </p:nvPicPr>
        <p:blipFill rotWithShape="1">
          <a:blip r:embed="rId3"/>
          <a:srcRect b="47870"/>
          <a:stretch/>
        </p:blipFill>
        <p:spPr>
          <a:xfrm>
            <a:off x="-108338" y="12606"/>
            <a:ext cx="9252338" cy="6845394"/>
          </a:xfrm>
          <a:prstGeom prst="rect">
            <a:avLst/>
          </a:prstGeom>
        </p:spPr>
      </p:pic>
      <p:sp>
        <p:nvSpPr>
          <p:cNvPr id="5" name="Title 1"/>
          <p:cNvSpPr txBox="1">
            <a:spLocks/>
          </p:cNvSpPr>
          <p:nvPr/>
        </p:nvSpPr>
        <p:spPr>
          <a:xfrm>
            <a:off x="535482" y="1149500"/>
            <a:ext cx="8229600" cy="1143000"/>
          </a:xfrm>
          <a:prstGeom prst="rect">
            <a:avLst/>
          </a:prstGeom>
        </p:spPr>
        <p:txBody>
          <a:bodyPr/>
          <a:lstStyle>
            <a:lvl1pPr algn="l" defTabSz="457200" rtl="0" eaLnBrk="1" latinLnBrk="0" hangingPunct="1">
              <a:spcBef>
                <a:spcPct val="0"/>
              </a:spcBef>
              <a:buNone/>
              <a:defRPr sz="4400" kern="1200">
                <a:solidFill>
                  <a:schemeClr val="tx1">
                    <a:lumMod val="75000"/>
                    <a:lumOff val="25000"/>
                  </a:schemeClr>
                </a:solidFill>
                <a:latin typeface="+mj-lt"/>
                <a:ea typeface="+mj-ea"/>
                <a:cs typeface="+mj-cs"/>
              </a:defRPr>
            </a:lvl1pPr>
          </a:lstStyle>
          <a:p>
            <a:endParaRPr lang="en-US" dirty="0"/>
          </a:p>
        </p:txBody>
      </p:sp>
      <p:sp>
        <p:nvSpPr>
          <p:cNvPr id="6" name="Content Placeholder 2"/>
          <p:cNvSpPr txBox="1">
            <a:spLocks/>
          </p:cNvSpPr>
          <p:nvPr/>
        </p:nvSpPr>
        <p:spPr>
          <a:xfrm>
            <a:off x="535482" y="2292500"/>
            <a:ext cx="3915494" cy="4085440"/>
          </a:xfrm>
          <a:prstGeom prst="rect">
            <a:avLst/>
          </a:prstGeom>
        </p:spPr>
        <p:txBody>
          <a:bodyPr>
            <a:normAutofit/>
          </a:bodyPr>
          <a:lstStyle>
            <a:lvl1pPr marL="342000" indent="-342900" algn="l" defTabSz="457200" rtl="0" eaLnBrk="1" latinLnBrk="0" hangingPunct="1">
              <a:spcBef>
                <a:spcPct val="20000"/>
              </a:spcBef>
              <a:buClr>
                <a:srgbClr val="2EC4BB"/>
              </a:buClr>
              <a:buFont typeface="Arial"/>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Clr>
                <a:srgbClr val="219993"/>
              </a:buClr>
              <a:buFont typeface="Arial"/>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Clr>
                <a:srgbClr val="2EC4BB"/>
              </a:buClr>
              <a:buFont typeface="Arial"/>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Clr>
                <a:srgbClr val="219993"/>
              </a:buClr>
              <a:buFont typeface="Arial"/>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Clr>
                <a:srgbClr val="2EC4BB"/>
              </a:buClr>
              <a:buFont typeface="Arial"/>
              <a:buChar char="•"/>
              <a:defRPr sz="2400" kern="1200">
                <a:solidFill>
                  <a:schemeClr val="tx1">
                    <a:lumMod val="75000"/>
                    <a:lumOff val="25000"/>
                  </a:schemeClr>
                </a:solidFill>
                <a:latin typeface="+mn-lt"/>
                <a:ea typeface="+mn-ea"/>
                <a:cs typeface="+mn-cs"/>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nb-NO" altLang="nb-NO" dirty="0"/>
          </a:p>
          <a:p>
            <a:endParaRPr lang="en-US" dirty="0"/>
          </a:p>
        </p:txBody>
      </p:sp>
    </p:spTree>
    <p:extLst>
      <p:ext uri="{BB962C8B-B14F-4D97-AF65-F5344CB8AC3E}">
        <p14:creationId xmlns:p14="http://schemas.microsoft.com/office/powerpoint/2010/main" val="5570954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4.1.2"/>
  <p:tag name="PPTVERSION" val="14"/>
  <p:tag name="TPOS" val="2"/>
</p:tagLst>
</file>

<file path=ppt/theme/theme1.xml><?xml version="1.0" encoding="utf-8"?>
<a:theme xmlns:a="http://schemas.openxmlformats.org/drawingml/2006/main" name="AS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F2E11955ECAF242ABF298A04537BFBE" ma:contentTypeVersion="15" ma:contentTypeDescription="Opprett et nytt dokument." ma:contentTypeScope="" ma:versionID="81fbc1eb5a3375e704315caddee7b013">
  <xsd:schema xmlns:xsd="http://www.w3.org/2001/XMLSchema" xmlns:xs="http://www.w3.org/2001/XMLSchema" xmlns:p="http://schemas.microsoft.com/office/2006/metadata/properties" xmlns:ns2="5c77bd65-c01a-4f28-b19a-4f430f78a4c3" xmlns:ns3="300916a6-0657-4377-bddc-dadd6a040562" targetNamespace="http://schemas.microsoft.com/office/2006/metadata/properties" ma:root="true" ma:fieldsID="6ec9d2db3b329f758be86c8862afb368" ns2:_="" ns3:_="">
    <xsd:import namespace="5c77bd65-c01a-4f28-b19a-4f430f78a4c3"/>
    <xsd:import namespace="300916a6-0657-4377-bddc-dadd6a04056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77bd65-c01a-4f28-b19a-4f430f78a4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ildemerkelapper" ma:readOnly="false" ma:fieldId="{5cf76f15-5ced-4ddc-b409-7134ff3c332f}" ma:taxonomyMulti="true" ma:sspId="c22fd018-c39b-462c-89de-126a365ef11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0916a6-0657-4377-bddc-dadd6a04056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89f064c-2ef7-430c-8924-900f97317b2d}" ma:internalName="TaxCatchAll" ma:showField="CatchAllData" ma:web="300916a6-0657-4377-bddc-dadd6a04056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00916a6-0657-4377-bddc-dadd6a040562" xsi:nil="true"/>
    <lcf76f155ced4ddcb4097134ff3c332f xmlns="5c77bd65-c01a-4f28-b19a-4f430f78a4c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2B645E3-2DF8-464C-B6F0-7E8EF9CE3B82}"/>
</file>

<file path=customXml/itemProps2.xml><?xml version="1.0" encoding="utf-8"?>
<ds:datastoreItem xmlns:ds="http://schemas.openxmlformats.org/officeDocument/2006/customXml" ds:itemID="{9C90E91C-CDDA-4778-8B69-AE53A49946C9}"/>
</file>

<file path=customXml/itemProps3.xml><?xml version="1.0" encoding="utf-8"?>
<ds:datastoreItem xmlns:ds="http://schemas.openxmlformats.org/officeDocument/2006/customXml" ds:itemID="{1AE28186-4AD8-4C94-AA0C-A252BC126589}"/>
</file>

<file path=docProps/app.xml><?xml version="1.0" encoding="utf-8"?>
<Properties xmlns="http://schemas.openxmlformats.org/officeDocument/2006/extended-properties" xmlns:vt="http://schemas.openxmlformats.org/officeDocument/2006/docPropsVTypes">
  <Template>ASP</Template>
  <TotalTime>49555</TotalTime>
  <Words>5560</Words>
  <Application>Microsoft Office PowerPoint</Application>
  <PresentationFormat>Skjermfremvisning (4:3)</PresentationFormat>
  <Paragraphs>544</Paragraphs>
  <Slides>35</Slides>
  <Notes>35</Notes>
  <HiddenSlides>0</HiddenSlides>
  <MMClips>0</MMClips>
  <ScaleCrop>false</ScaleCrop>
  <HeadingPairs>
    <vt:vector size="6" baseType="variant">
      <vt:variant>
        <vt:lpstr>Brukte skrifter</vt:lpstr>
      </vt:variant>
      <vt:variant>
        <vt:i4>3</vt:i4>
      </vt:variant>
      <vt:variant>
        <vt:lpstr>Tema</vt:lpstr>
      </vt:variant>
      <vt:variant>
        <vt:i4>2</vt:i4>
      </vt:variant>
      <vt:variant>
        <vt:lpstr>Lysbildetitler</vt:lpstr>
      </vt:variant>
      <vt:variant>
        <vt:i4>35</vt:i4>
      </vt:variant>
    </vt:vector>
  </HeadingPairs>
  <TitlesOfParts>
    <vt:vector size="40" baseType="lpstr">
      <vt:lpstr>Arial</vt:lpstr>
      <vt:lpstr>BlinkMacSystemFont</vt:lpstr>
      <vt:lpstr>Calibri</vt:lpstr>
      <vt:lpstr>ASP</vt:lpstr>
      <vt:lpstr>Office Theme</vt:lpstr>
      <vt:lpstr>ANTIBIOTIKABRUK I PRIMÆRHELSETJENESTEN</vt:lpstr>
      <vt:lpstr>Nasjonale faglige retningslinjer for antibiotikabruk i primærhelsetjenesten</vt:lpstr>
      <vt:lpstr>Antibiotikabruk i primærhelsetjenesten</vt:lpstr>
      <vt:lpstr>Diskuter i 2 minutter med sidemannen</vt:lpstr>
      <vt:lpstr>Hvorfor brukes antibiotika?</vt:lpstr>
      <vt:lpstr>Case 1 – Laura Larsen på sykehjem</vt:lpstr>
      <vt:lpstr>Urinveier – akutt cystitt</vt:lpstr>
      <vt:lpstr>PowerPoint-presentasjon</vt:lpstr>
      <vt:lpstr>PowerPoint-presentasjon</vt:lpstr>
      <vt:lpstr>Case 1 – Laura Larsen på sykehjem</vt:lpstr>
      <vt:lpstr>Forhold som kan forårsake økt forvirring</vt:lpstr>
      <vt:lpstr>PowerPoint-presentasjon</vt:lpstr>
      <vt:lpstr>Case 1 – Laura Larsen på sykehjem</vt:lpstr>
      <vt:lpstr>Asymptomatisk bakteriuri</vt:lpstr>
      <vt:lpstr>Urinstix eller ikke?</vt:lpstr>
      <vt:lpstr>Case 1 – Laura Larsen på sykehjem</vt:lpstr>
      <vt:lpstr>Case 1 – Laura Larsen på sykehjem</vt:lpstr>
      <vt:lpstr>Sykehjem</vt:lpstr>
      <vt:lpstr>Case 2 – Kjell Karlsen</vt:lpstr>
      <vt:lpstr>Akutt bronkitt</vt:lpstr>
      <vt:lpstr>Pneumoni</vt:lpstr>
      <vt:lpstr>Case 2 – Kjell Karlsen</vt:lpstr>
      <vt:lpstr>Case 2 – Kjell Karlsen</vt:lpstr>
      <vt:lpstr>Hjemmetjenesten</vt:lpstr>
      <vt:lpstr>Case 3 – Trond Trondsen</vt:lpstr>
      <vt:lpstr>Forkjølelse</vt:lpstr>
      <vt:lpstr>Halsbetennelse – akutt tonsillitt</vt:lpstr>
      <vt:lpstr>Ørebetennelse</vt:lpstr>
      <vt:lpstr>Luftveisinfeksjoner</vt:lpstr>
      <vt:lpstr>Case 3 – Trond Trondsen</vt:lpstr>
      <vt:lpstr>Bruk av hurtigtester</vt:lpstr>
      <vt:lpstr>CRP = C-reaktivt protein</vt:lpstr>
      <vt:lpstr>Legevakt</vt:lpstr>
      <vt:lpstr>Sykepleieren i primærhelsetjenesten: </vt:lpstr>
      <vt:lpstr>Kilder</vt:lpstr>
    </vt:vector>
  </TitlesOfParts>
  <Company>Universitetet i Oslo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sigurd.hoye@medisin.uio.no</dc:creator>
  <cp:lastModifiedBy>Anne Britt Mølsæter</cp:lastModifiedBy>
  <cp:revision>1031</cp:revision>
  <cp:lastPrinted>2023-10-24T06:54:29Z</cp:lastPrinted>
  <dcterms:created xsi:type="dcterms:W3CDTF">2015-11-02T11:09:28Z</dcterms:created>
  <dcterms:modified xsi:type="dcterms:W3CDTF">2025-02-27T09:45:57Z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0x0101006F2E11955ECAF242ABF298A04537BFBE</vt:lpwstr>
  </property>
</Properties>
</file>