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4"/>
  </p:sldMasterIdLst>
  <p:notesMasterIdLst>
    <p:notesMasterId r:id="rId33"/>
  </p:notesMasterIdLst>
  <p:handoutMasterIdLst>
    <p:handoutMasterId r:id="rId34"/>
  </p:handoutMasterIdLst>
  <p:sldIdLst>
    <p:sldId id="524" r:id="rId5"/>
    <p:sldId id="497" r:id="rId6"/>
    <p:sldId id="498" r:id="rId7"/>
    <p:sldId id="499" r:id="rId8"/>
    <p:sldId id="500" r:id="rId9"/>
    <p:sldId id="501" r:id="rId10"/>
    <p:sldId id="503" r:id="rId11"/>
    <p:sldId id="504" r:id="rId12"/>
    <p:sldId id="505" r:id="rId13"/>
    <p:sldId id="506" r:id="rId14"/>
    <p:sldId id="508" r:id="rId15"/>
    <p:sldId id="511" r:id="rId16"/>
    <p:sldId id="509" r:id="rId17"/>
    <p:sldId id="510" r:id="rId18"/>
    <p:sldId id="513" r:id="rId19"/>
    <p:sldId id="517" r:id="rId20"/>
    <p:sldId id="519" r:id="rId21"/>
    <p:sldId id="520" r:id="rId22"/>
    <p:sldId id="518" r:id="rId23"/>
    <p:sldId id="522" r:id="rId24"/>
    <p:sldId id="523" r:id="rId25"/>
    <p:sldId id="521" r:id="rId26"/>
    <p:sldId id="465" r:id="rId27"/>
    <p:sldId id="467" r:id="rId28"/>
    <p:sldId id="470" r:id="rId29"/>
    <p:sldId id="468" r:id="rId30"/>
    <p:sldId id="488" r:id="rId31"/>
    <p:sldId id="484" r:id="rId32"/>
  </p:sldIdLst>
  <p:sldSz cx="24380825" cy="1371441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odvin, Brita" initials="SB" lastIdx="2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993"/>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autoAdjust="0"/>
    <p:restoredTop sz="74180" autoAdjust="0"/>
  </p:normalViewPr>
  <p:slideViewPr>
    <p:cSldViewPr snapToGrid="0">
      <p:cViewPr varScale="1">
        <p:scale>
          <a:sx n="37" d="100"/>
          <a:sy n="37" d="100"/>
        </p:scale>
        <p:origin x="852" y="78"/>
      </p:cViewPr>
      <p:guideLst>
        <p:guide orient="horz" pos="4319"/>
        <p:guide pos="7679"/>
      </p:guideLst>
    </p:cSldViewPr>
  </p:slideViewPr>
  <p:notesTextViewPr>
    <p:cViewPr>
      <p:scale>
        <a:sx n="1" d="1"/>
        <a:sy n="1" d="1"/>
      </p:scale>
      <p:origin x="0" y="0"/>
    </p:cViewPr>
  </p:notesTextViewPr>
  <p:sorterViewPr>
    <p:cViewPr>
      <p:scale>
        <a:sx n="60" d="100"/>
        <a:sy n="60" d="100"/>
      </p:scale>
      <p:origin x="0" y="-583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759" cy="497838"/>
          </a:xfrm>
          <a:prstGeom prst="rect">
            <a:avLst/>
          </a:prstGeom>
        </p:spPr>
        <p:txBody>
          <a:bodyPr vert="horz" lIns="91303" tIns="45651" rIns="91303" bIns="45651" rtlCol="0"/>
          <a:lstStyle>
            <a:lvl1pPr algn="l">
              <a:defRPr sz="1200"/>
            </a:lvl1pPr>
          </a:lstStyle>
          <a:p>
            <a:endParaRPr lang="nb-NO"/>
          </a:p>
        </p:txBody>
      </p:sp>
      <p:sp>
        <p:nvSpPr>
          <p:cNvPr id="3" name="Date Placeholder 2"/>
          <p:cNvSpPr>
            <a:spLocks noGrp="1"/>
          </p:cNvSpPr>
          <p:nvPr>
            <p:ph type="dt" sz="quarter" idx="1"/>
          </p:nvPr>
        </p:nvSpPr>
        <p:spPr>
          <a:xfrm>
            <a:off x="3848156" y="1"/>
            <a:ext cx="2944759" cy="497838"/>
          </a:xfrm>
          <a:prstGeom prst="rect">
            <a:avLst/>
          </a:prstGeom>
        </p:spPr>
        <p:txBody>
          <a:bodyPr vert="horz" lIns="91303" tIns="45651" rIns="91303" bIns="45651" rtlCol="0"/>
          <a:lstStyle>
            <a:lvl1pPr algn="r">
              <a:defRPr sz="1200"/>
            </a:lvl1pPr>
          </a:lstStyle>
          <a:p>
            <a:fld id="{49476709-6A5D-431D-8160-72A3CA3F1DCC}" type="datetimeFigureOut">
              <a:rPr lang="nb-NO" smtClean="0"/>
              <a:t>24.10.2023</a:t>
            </a:fld>
            <a:endParaRPr lang="nb-NO"/>
          </a:p>
        </p:txBody>
      </p:sp>
      <p:sp>
        <p:nvSpPr>
          <p:cNvPr id="4" name="Footer Placeholder 3"/>
          <p:cNvSpPr>
            <a:spLocks noGrp="1"/>
          </p:cNvSpPr>
          <p:nvPr>
            <p:ph type="ftr" sz="quarter" idx="2"/>
          </p:nvPr>
        </p:nvSpPr>
        <p:spPr>
          <a:xfrm>
            <a:off x="0" y="9433562"/>
            <a:ext cx="2944759" cy="497838"/>
          </a:xfrm>
          <a:prstGeom prst="rect">
            <a:avLst/>
          </a:prstGeom>
        </p:spPr>
        <p:txBody>
          <a:bodyPr vert="horz" lIns="91303" tIns="45651" rIns="91303" bIns="45651" rtlCol="0" anchor="b"/>
          <a:lstStyle>
            <a:lvl1pPr algn="l">
              <a:defRPr sz="1200"/>
            </a:lvl1pPr>
          </a:lstStyle>
          <a:p>
            <a:endParaRPr lang="nb-NO"/>
          </a:p>
        </p:txBody>
      </p:sp>
      <p:sp>
        <p:nvSpPr>
          <p:cNvPr id="5" name="Slide Number Placeholder 4"/>
          <p:cNvSpPr>
            <a:spLocks noGrp="1"/>
          </p:cNvSpPr>
          <p:nvPr>
            <p:ph type="sldNum" sz="quarter" idx="3"/>
          </p:nvPr>
        </p:nvSpPr>
        <p:spPr>
          <a:xfrm>
            <a:off x="3848156" y="9433562"/>
            <a:ext cx="2944759" cy="497838"/>
          </a:xfrm>
          <a:prstGeom prst="rect">
            <a:avLst/>
          </a:prstGeom>
        </p:spPr>
        <p:txBody>
          <a:bodyPr vert="horz" lIns="91303" tIns="45651" rIns="91303" bIns="45651" rtlCol="0" anchor="b"/>
          <a:lstStyle>
            <a:lvl1pPr algn="r">
              <a:defRPr sz="1200"/>
            </a:lvl1pPr>
          </a:lstStyle>
          <a:p>
            <a:fld id="{41CB19AE-D936-4D2D-8CC9-E5B0533B3423}" type="slidenum">
              <a:rPr lang="nb-NO" smtClean="0"/>
              <a:t>‹#›</a:t>
            </a:fld>
            <a:endParaRPr lang="nb-NO"/>
          </a:p>
        </p:txBody>
      </p:sp>
    </p:spTree>
    <p:extLst>
      <p:ext uri="{BB962C8B-B14F-4D97-AF65-F5344CB8AC3E}">
        <p14:creationId xmlns:p14="http://schemas.microsoft.com/office/powerpoint/2010/main" val="1459610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8295"/>
          </a:xfrm>
          <a:prstGeom prst="rect">
            <a:avLst/>
          </a:prstGeom>
        </p:spPr>
        <p:txBody>
          <a:bodyPr vert="horz" lIns="91303" tIns="45651" rIns="91303" bIns="45651" rtlCol="0"/>
          <a:lstStyle>
            <a:lvl1pPr algn="l">
              <a:defRPr sz="1200"/>
            </a:lvl1pPr>
          </a:lstStyle>
          <a:p>
            <a:endParaRPr lang="nb-NO"/>
          </a:p>
        </p:txBody>
      </p:sp>
      <p:sp>
        <p:nvSpPr>
          <p:cNvPr id="3" name="Plassholder for dato 2"/>
          <p:cNvSpPr>
            <a:spLocks noGrp="1"/>
          </p:cNvSpPr>
          <p:nvPr>
            <p:ph type="dt" idx="1"/>
          </p:nvPr>
        </p:nvSpPr>
        <p:spPr>
          <a:xfrm>
            <a:off x="3848645" y="0"/>
            <a:ext cx="2944283" cy="498295"/>
          </a:xfrm>
          <a:prstGeom prst="rect">
            <a:avLst/>
          </a:prstGeom>
        </p:spPr>
        <p:txBody>
          <a:bodyPr vert="horz" lIns="91303" tIns="45651" rIns="91303" bIns="45651" rtlCol="0"/>
          <a:lstStyle>
            <a:lvl1pPr algn="r">
              <a:defRPr sz="1200"/>
            </a:lvl1pPr>
          </a:lstStyle>
          <a:p>
            <a:fld id="{AFEEBC5B-04F3-4C11-9453-AD70019F1296}" type="datetimeFigureOut">
              <a:rPr lang="nb-NO" smtClean="0"/>
              <a:t>24.10.2023</a:t>
            </a:fld>
            <a:endParaRPr lang="nb-NO"/>
          </a:p>
        </p:txBody>
      </p:sp>
      <p:sp>
        <p:nvSpPr>
          <p:cNvPr id="4" name="Plassholder for lysbilde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303" tIns="45651" rIns="91303" bIns="45651" rtlCol="0" anchor="ctr"/>
          <a:lstStyle/>
          <a:p>
            <a:endParaRPr lang="nb-NO"/>
          </a:p>
        </p:txBody>
      </p:sp>
      <p:sp>
        <p:nvSpPr>
          <p:cNvPr id="5" name="Plassholder for notater 4"/>
          <p:cNvSpPr>
            <a:spLocks noGrp="1"/>
          </p:cNvSpPr>
          <p:nvPr>
            <p:ph type="body" sz="quarter" idx="3"/>
          </p:nvPr>
        </p:nvSpPr>
        <p:spPr>
          <a:xfrm>
            <a:off x="679450" y="4779487"/>
            <a:ext cx="5435600" cy="3910488"/>
          </a:xfrm>
          <a:prstGeom prst="rect">
            <a:avLst/>
          </a:prstGeom>
        </p:spPr>
        <p:txBody>
          <a:bodyPr vert="horz" lIns="91303" tIns="45651" rIns="91303" bIns="45651"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33108"/>
            <a:ext cx="2944283" cy="498294"/>
          </a:xfrm>
          <a:prstGeom prst="rect">
            <a:avLst/>
          </a:prstGeom>
        </p:spPr>
        <p:txBody>
          <a:bodyPr vert="horz" lIns="91303" tIns="45651" rIns="91303" bIns="4565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8"/>
            <a:ext cx="2944283" cy="498294"/>
          </a:xfrm>
          <a:prstGeom prst="rect">
            <a:avLst/>
          </a:prstGeom>
        </p:spPr>
        <p:txBody>
          <a:bodyPr vert="horz" lIns="91303" tIns="45651" rIns="91303" bIns="45651"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hf hdr="0" dt="0"/>
  <p:notesStyle>
    <a:lvl1pPr marL="0" algn="l" defTabSz="1828526" rtl="0" eaLnBrk="1" latinLnBrk="0" hangingPunct="1">
      <a:defRPr sz="2400" kern="1200">
        <a:solidFill>
          <a:schemeClr val="tx1"/>
        </a:solidFill>
        <a:latin typeface="+mn-lt"/>
        <a:ea typeface="+mn-ea"/>
        <a:cs typeface="+mn-cs"/>
      </a:defRPr>
    </a:lvl1pPr>
    <a:lvl2pPr marL="914263" algn="l" defTabSz="1828526" rtl="0" eaLnBrk="1" latinLnBrk="0" hangingPunct="1">
      <a:defRPr sz="2400" kern="1200">
        <a:solidFill>
          <a:schemeClr val="tx1"/>
        </a:solidFill>
        <a:latin typeface="+mn-lt"/>
        <a:ea typeface="+mn-ea"/>
        <a:cs typeface="+mn-cs"/>
      </a:defRPr>
    </a:lvl2pPr>
    <a:lvl3pPr marL="1828526" algn="l" defTabSz="1828526" rtl="0" eaLnBrk="1" latinLnBrk="0" hangingPunct="1">
      <a:defRPr sz="2400" kern="1200">
        <a:solidFill>
          <a:schemeClr val="tx1"/>
        </a:solidFill>
        <a:latin typeface="+mn-lt"/>
        <a:ea typeface="+mn-ea"/>
        <a:cs typeface="+mn-cs"/>
      </a:defRPr>
    </a:lvl3pPr>
    <a:lvl4pPr marL="2742789" algn="l" defTabSz="1828526" rtl="0" eaLnBrk="1" latinLnBrk="0" hangingPunct="1">
      <a:defRPr sz="2400" kern="1200">
        <a:solidFill>
          <a:schemeClr val="tx1"/>
        </a:solidFill>
        <a:latin typeface="+mn-lt"/>
        <a:ea typeface="+mn-ea"/>
        <a:cs typeface="+mn-cs"/>
      </a:defRPr>
    </a:lvl4pPr>
    <a:lvl5pPr marL="3657051" algn="l" defTabSz="1828526" rtl="0" eaLnBrk="1" latinLnBrk="0" hangingPunct="1">
      <a:defRPr sz="2400" kern="1200">
        <a:solidFill>
          <a:schemeClr val="tx1"/>
        </a:solidFill>
        <a:latin typeface="+mn-lt"/>
        <a:ea typeface="+mn-ea"/>
        <a:cs typeface="+mn-cs"/>
      </a:defRPr>
    </a:lvl5pPr>
    <a:lvl6pPr marL="4571314" algn="l" defTabSz="1828526" rtl="0" eaLnBrk="1" latinLnBrk="0" hangingPunct="1">
      <a:defRPr sz="2400" kern="1200">
        <a:solidFill>
          <a:schemeClr val="tx1"/>
        </a:solidFill>
        <a:latin typeface="+mn-lt"/>
        <a:ea typeface="+mn-ea"/>
        <a:cs typeface="+mn-cs"/>
      </a:defRPr>
    </a:lvl6pPr>
    <a:lvl7pPr marL="5485577" algn="l" defTabSz="1828526" rtl="0" eaLnBrk="1" latinLnBrk="0" hangingPunct="1">
      <a:defRPr sz="2400" kern="1200">
        <a:solidFill>
          <a:schemeClr val="tx1"/>
        </a:solidFill>
        <a:latin typeface="+mn-lt"/>
        <a:ea typeface="+mn-ea"/>
        <a:cs typeface="+mn-cs"/>
      </a:defRPr>
    </a:lvl7pPr>
    <a:lvl8pPr marL="6399840" algn="l" defTabSz="1828526" rtl="0" eaLnBrk="1" latinLnBrk="0" hangingPunct="1">
      <a:defRPr sz="2400" kern="1200">
        <a:solidFill>
          <a:schemeClr val="tx1"/>
        </a:solidFill>
        <a:latin typeface="+mn-lt"/>
        <a:ea typeface="+mn-ea"/>
        <a:cs typeface="+mn-cs"/>
      </a:defRPr>
    </a:lvl8pPr>
    <a:lvl9pPr marL="7314103" algn="l" defTabSz="182852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ubmed/?term=Deschepper%20R%5bAuthor%5d&amp;cauthor=true&amp;cauthor_uid=12401419"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ncbi.nlm.nih.gov/pubmed/?term=Haaijer-Ruskamp%20FM%5bAuthor%5d&amp;cauthor=true&amp;cauthor_uid=12401419" TargetMode="External"/><Relationship Id="rId4" Type="http://schemas.openxmlformats.org/officeDocument/2006/relationships/hyperlink" Target="https://www.ncbi.nlm.nih.gov/pubmed/?term=Vander%20Stichele%20RH%5bAuthor%5d&amp;cauthor=true&amp;cauthor_uid=1240141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2</a:t>
            </a:fld>
            <a:endParaRPr lang="nb-NO"/>
          </a:p>
        </p:txBody>
      </p:sp>
    </p:spTree>
    <p:extLst>
      <p:ext uri="{BB962C8B-B14F-4D97-AF65-F5344CB8AC3E}">
        <p14:creationId xmlns:p14="http://schemas.microsoft.com/office/powerpoint/2010/main" val="1232969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smtClean="0"/>
              <a:t>Anbefales</a:t>
            </a:r>
          </a:p>
          <a:p>
            <a:endParaRPr lang="nb-NO" sz="1200" dirty="0" smtClean="0"/>
          </a:p>
          <a:p>
            <a:r>
              <a:rPr lang="nb-NO" sz="1200" dirty="0" smtClean="0"/>
              <a:t>Dette lysbildet oppsummerer sammenhengen mellom økende bruk av antibiotika</a:t>
            </a:r>
            <a:r>
              <a:rPr lang="nb-NO" sz="1200" baseline="0" dirty="0" smtClean="0"/>
              <a:t> de siste 80 år og </a:t>
            </a:r>
            <a:r>
              <a:rPr lang="nb-NO" sz="1200" dirty="0" smtClean="0"/>
              <a:t>horisontal gen-overføring. </a:t>
            </a:r>
            <a:endParaRPr lang="nb-NO" sz="1200"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11</a:t>
            </a:fld>
            <a:endParaRPr lang="nb-NO"/>
          </a:p>
        </p:txBody>
      </p:sp>
    </p:spTree>
    <p:extLst>
      <p:ext uri="{BB962C8B-B14F-4D97-AF65-F5344CB8AC3E}">
        <p14:creationId xmlns:p14="http://schemas.microsoft.com/office/powerpoint/2010/main" val="2463817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100" b="1" baseline="0" dirty="0" smtClean="0"/>
              <a:t>ANBEFALES</a:t>
            </a:r>
          </a:p>
          <a:p>
            <a:r>
              <a:rPr lang="nb-NO" sz="1100" b="1" dirty="0" smtClean="0">
                <a:solidFill>
                  <a:srgbClr val="219993"/>
                </a:solidFill>
              </a:rPr>
              <a:t>Et globalt problem eller slipper noen land unna?</a:t>
            </a:r>
            <a:br>
              <a:rPr lang="nb-NO" sz="1100" b="1" dirty="0" smtClean="0">
                <a:solidFill>
                  <a:srgbClr val="219993"/>
                </a:solidFill>
              </a:rPr>
            </a:br>
            <a:r>
              <a:rPr lang="nb-NO" sz="1100" b="1" dirty="0" err="1" smtClean="0">
                <a:solidFill>
                  <a:srgbClr val="219993"/>
                </a:solidFill>
              </a:rPr>
              <a:t>Antibiotikaresistens</a:t>
            </a:r>
            <a:r>
              <a:rPr lang="nb-NO" sz="1100" b="1" dirty="0" smtClean="0">
                <a:solidFill>
                  <a:srgbClr val="219993"/>
                </a:solidFill>
              </a:rPr>
              <a:t> ett sted, blir raskt en utfordring for alle! </a:t>
            </a:r>
            <a:br>
              <a:rPr lang="nb-NO" sz="1100" b="1" dirty="0" smtClean="0">
                <a:solidFill>
                  <a:srgbClr val="219993"/>
                </a:solidFill>
              </a:rPr>
            </a:br>
            <a:r>
              <a:rPr lang="nb-NO" sz="1100" dirty="0" smtClean="0"/>
              <a:t>Dette </a:t>
            </a:r>
            <a:r>
              <a:rPr lang="nb-NO" sz="1100" dirty="0"/>
              <a:t>bildet viser flytrafikken i verden. Linjene viser den direkte forbindelsene mellom flyplasser. </a:t>
            </a:r>
            <a:r>
              <a:rPr lang="nb-NO" sz="1100" dirty="0" smtClean="0"/>
              <a:t> (Fargen </a:t>
            </a:r>
            <a:r>
              <a:rPr lang="nb-NO" sz="1100" dirty="0"/>
              <a:t>indikerer flyplasskapasiteten (rød (1000-vis per dag)-gul-blå(10-talls per dag</a:t>
            </a:r>
            <a:r>
              <a:rPr lang="nb-NO" sz="1100" dirty="0" smtClean="0"/>
              <a:t>).</a:t>
            </a:r>
          </a:p>
          <a:p>
            <a:r>
              <a:rPr lang="nb-NO" sz="1100" dirty="0" smtClean="0"/>
              <a:t> </a:t>
            </a:r>
            <a:r>
              <a:rPr lang="nb-NO" sz="1100" dirty="0"/>
              <a:t>Dette illustrerer hvordan verden kommer nærmere og hvordan patogene bakterier/mikrober kan flytte på seg. Et helseproblem et sted i verden kan derfor enkelt bli en trussel for alle. </a:t>
            </a:r>
          </a:p>
          <a:p>
            <a:r>
              <a:rPr lang="nb-NO" sz="1100" dirty="0" smtClean="0"/>
              <a:t>–</a:t>
            </a:r>
            <a:r>
              <a:rPr lang="nb-NO" sz="1100" b="1" dirty="0" smtClean="0">
                <a:solidFill>
                  <a:srgbClr val="219993"/>
                </a:solidFill>
              </a:rPr>
              <a:t>Vi reiser og tar med «suvenirer» hjem.</a:t>
            </a:r>
          </a:p>
          <a:p>
            <a:r>
              <a:rPr lang="nb-NO" sz="1100" dirty="0" smtClean="0"/>
              <a:t>Bakteriene kjenner ikke landegrensene og stoppes ikke i tollen  </a:t>
            </a:r>
            <a:r>
              <a:rPr lang="nb-NO" sz="1100" dirty="0"/>
              <a:t>de har vi med oss i «bagasjen» når vi reiser hjem.</a:t>
            </a:r>
          </a:p>
          <a:p>
            <a:r>
              <a:rPr lang="nb-NO" sz="1100" dirty="0"/>
              <a:t>Resistente bakterier transporteres til oss fra land med høy resistens</a:t>
            </a:r>
          </a:p>
          <a:p>
            <a:r>
              <a:rPr lang="nb-NO" sz="1100" dirty="0" err="1"/>
              <a:t>Antibiotikaresistens</a:t>
            </a:r>
            <a:r>
              <a:rPr lang="nb-NO" sz="1100" dirty="0"/>
              <a:t> flytter seg over landegrenser gjennom mennesker og mat, handel, dyr og miljø. </a:t>
            </a:r>
          </a:p>
          <a:p>
            <a:r>
              <a:rPr lang="nb-NO" sz="1100" dirty="0"/>
              <a:t>Ikke bare en nasjonal utfordring –det er også en internasjonal utfordring – det krever global respons</a:t>
            </a:r>
            <a:r>
              <a:rPr lang="nb-NO" sz="1100" dirty="0" smtClean="0"/>
              <a:t>.</a:t>
            </a:r>
          </a:p>
          <a:p>
            <a:pPr fontAlgn="base"/>
            <a:endParaRPr lang="nb-NO" sz="1100" b="0" i="0" u="none" strike="noStrike" kern="1200" dirty="0" smtClean="0">
              <a:solidFill>
                <a:schemeClr val="tx1"/>
              </a:solidFill>
              <a:effectLst/>
              <a:latin typeface="+mn-lt"/>
              <a:ea typeface="+mn-ea"/>
              <a:cs typeface="+mn-cs"/>
            </a:endParaRPr>
          </a:p>
          <a:p>
            <a:pPr fontAlgn="base"/>
            <a:r>
              <a:rPr lang="nb-NO" sz="1100" b="0" i="0" u="none" strike="noStrike" kern="1200" dirty="0" smtClean="0">
                <a:solidFill>
                  <a:schemeClr val="tx1"/>
                </a:solidFill>
                <a:effectLst/>
                <a:latin typeface="+mn-lt"/>
                <a:ea typeface="+mn-ea"/>
                <a:cs typeface="+mn-cs"/>
              </a:rPr>
              <a:t>Vi lever i en globalisert verden hvor både dyr, varer og mennesker reiser mye og langt. </a:t>
            </a:r>
            <a:r>
              <a:rPr lang="nb-NO" sz="1100" b="0" i="0" u="none" strike="noStrike" kern="1200" dirty="0" err="1" smtClean="0">
                <a:solidFill>
                  <a:schemeClr val="tx1"/>
                </a:solidFill>
                <a:effectLst/>
                <a:latin typeface="+mn-lt"/>
                <a:ea typeface="+mn-ea"/>
                <a:cs typeface="+mn-cs"/>
              </a:rPr>
              <a:t>Antibiotikaresistente</a:t>
            </a:r>
            <a:r>
              <a:rPr lang="nb-NO" sz="1100" b="0" i="0" u="none" strike="noStrike" kern="1200" dirty="0" smtClean="0">
                <a:solidFill>
                  <a:schemeClr val="tx1"/>
                </a:solidFill>
                <a:effectLst/>
                <a:latin typeface="+mn-lt"/>
                <a:ea typeface="+mn-ea"/>
                <a:cs typeface="+mn-cs"/>
              </a:rPr>
              <a:t> bakterier og bakteriegener følger med som "nisser på lasset"- de kjenner ingen landegrenser.</a:t>
            </a:r>
            <a:endParaRPr lang="nb-NO" sz="1100"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12</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43237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baseline="0" dirty="0" smtClean="0"/>
              <a:t>ANBEFALES </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1200" dirty="0" smtClean="0"/>
              <a:t>Nyoppdaget</a:t>
            </a:r>
            <a:r>
              <a:rPr lang="nb-NO" sz="1200" baseline="0" dirty="0" smtClean="0"/>
              <a:t> resistensmekanisme med </a:t>
            </a:r>
            <a:r>
              <a:rPr lang="nb-NO" sz="1200" dirty="0" smtClean="0"/>
              <a:t>New Dehli Metallo-beta-lactamase-1 (NDM-1) spredt seg over hele verden på kort tid.</a:t>
            </a:r>
          </a:p>
          <a:p>
            <a:r>
              <a:rPr lang="nb-NO" sz="1200" dirty="0" smtClean="0"/>
              <a:t>De røde områdene – der det ennå er hvitt</a:t>
            </a:r>
            <a:r>
              <a:rPr lang="nb-NO" sz="1200" baseline="0" dirty="0" smtClean="0"/>
              <a:t> </a:t>
            </a:r>
            <a:r>
              <a:rPr lang="nb-NO" sz="1200" dirty="0" smtClean="0"/>
              <a:t>i</a:t>
            </a:r>
            <a:r>
              <a:rPr lang="nb-NO" sz="1200" baseline="0" dirty="0" smtClean="0"/>
              <a:t> 2016 – finnes det dårlig rapporteringssystemer</a:t>
            </a:r>
          </a:p>
          <a:p>
            <a:r>
              <a:rPr lang="nb-NO" sz="1200" baseline="0" dirty="0" smtClean="0"/>
              <a:t>Områdene med spredning til blir markert røde på bildet/kartet– og der det fremdeles er hvitt har man nok manglende rapporteringssystemer.</a:t>
            </a:r>
            <a:endParaRPr lang="nb-NO" sz="1200"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13</a:t>
            </a:fld>
            <a:endParaRPr lang="nb-NO"/>
          </a:p>
        </p:txBody>
      </p:sp>
    </p:spTree>
    <p:extLst>
      <p:ext uri="{BB962C8B-B14F-4D97-AF65-F5344CB8AC3E}">
        <p14:creationId xmlns:p14="http://schemas.microsoft.com/office/powerpoint/2010/main" val="386135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smtClean="0"/>
              <a:t>Anbefales</a:t>
            </a:r>
            <a:r>
              <a:rPr lang="nb-NO" sz="1200" dirty="0" smtClean="0"/>
              <a:t>.</a:t>
            </a:r>
          </a:p>
          <a:p>
            <a:r>
              <a:rPr lang="nb-NO" sz="1200" dirty="0" smtClean="0"/>
              <a:t> </a:t>
            </a:r>
          </a:p>
          <a:p>
            <a:r>
              <a:rPr lang="nb-NO" sz="1200" dirty="0" smtClean="0"/>
              <a:t>Utvikling av AMR i et lav-inntektsland er egentlig et problem for alle land. Og de fattige landene er de som har størst problem med AMR og samtidig de dårligste systemene for å gjøre noe med det. </a:t>
            </a:r>
          </a:p>
          <a:p>
            <a:r>
              <a:rPr lang="nb-NO" sz="1200" dirty="0" smtClean="0"/>
              <a:t>Om mulig er dette et interessant tema og diskutere med studentene. For eksempel: hva er viktigste tiltak for å bekjempe </a:t>
            </a:r>
            <a:r>
              <a:rPr lang="nb-NO" sz="1200" dirty="0" err="1" smtClean="0"/>
              <a:t>antibiotikaresistens</a:t>
            </a:r>
            <a:r>
              <a:rPr lang="nb-NO" sz="1200" dirty="0" smtClean="0"/>
              <a:t>? Kanskje svaret er å bekjempe fattigdom?</a:t>
            </a:r>
            <a:endParaRPr lang="nb-NO" sz="1200"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14</a:t>
            </a:fld>
            <a:endParaRPr lang="nb-NO"/>
          </a:p>
        </p:txBody>
      </p:sp>
    </p:spTree>
    <p:extLst>
      <p:ext uri="{BB962C8B-B14F-4D97-AF65-F5344CB8AC3E}">
        <p14:creationId xmlns:p14="http://schemas.microsoft.com/office/powerpoint/2010/main" val="645419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smtClean="0"/>
              <a:t>Anbefales</a:t>
            </a:r>
            <a:r>
              <a:rPr lang="nb-NO" sz="1200" dirty="0" smtClean="0"/>
              <a:t>. </a:t>
            </a:r>
          </a:p>
          <a:p>
            <a:endParaRPr lang="nb-NO" sz="1200" dirty="0" smtClean="0"/>
          </a:p>
          <a:p>
            <a:r>
              <a:rPr lang="nb-NO" sz="1200" dirty="0" smtClean="0"/>
              <a:t>100 trillioner USD er </a:t>
            </a:r>
            <a:r>
              <a:rPr lang="nb-NO" sz="1200" dirty="0" err="1" smtClean="0"/>
              <a:t>ca</a:t>
            </a:r>
            <a:r>
              <a:rPr lang="nb-NO" sz="1200" dirty="0" smtClean="0"/>
              <a:t> 500 x</a:t>
            </a:r>
            <a:r>
              <a:rPr lang="nb-NO" sz="1200" baseline="0" dirty="0" smtClean="0"/>
              <a:t> det norske statsbudsjettet. </a:t>
            </a:r>
          </a:p>
          <a:p>
            <a:r>
              <a:rPr lang="nb-NO" sz="1200" baseline="0" dirty="0" smtClean="0"/>
              <a:t>Beskriver at AMR er et av våre største folkehelseproblemer, men også at det er en formidabel utfordring for verdensøkonomien. </a:t>
            </a:r>
          </a:p>
          <a:p>
            <a:r>
              <a:rPr lang="nb-NO" sz="1200" baseline="0" dirty="0" err="1" smtClean="0"/>
              <a:t>Mrk</a:t>
            </a:r>
            <a:r>
              <a:rPr lang="nb-NO" sz="1200" baseline="0" dirty="0" smtClean="0"/>
              <a:t>: figuren er ikke fullstendig – </a:t>
            </a:r>
            <a:r>
              <a:rPr lang="nb-NO" sz="1200" baseline="0" dirty="0" err="1" smtClean="0"/>
              <a:t>iskemisk</a:t>
            </a:r>
            <a:r>
              <a:rPr lang="nb-NO" sz="1200" baseline="0" dirty="0" smtClean="0"/>
              <a:t> hjertesykdom er for eksempel ikke inkludert. Men AMR vil uansett bli den viktigste årsak til død i 2050 om utviklingen fortsetter.  </a:t>
            </a:r>
            <a:endParaRPr lang="nb-NO" sz="1200" dirty="0"/>
          </a:p>
        </p:txBody>
      </p:sp>
      <p:sp>
        <p:nvSpPr>
          <p:cNvPr id="4" name="Plassholder for lysbildenummer 3"/>
          <p:cNvSpPr>
            <a:spLocks noGrp="1"/>
          </p:cNvSpPr>
          <p:nvPr>
            <p:ph type="sldNum" sz="quarter" idx="10"/>
          </p:nvPr>
        </p:nvSpPr>
        <p:spPr/>
        <p:txBody>
          <a:bodyPr/>
          <a:lstStyle/>
          <a:p>
            <a:fld id="{7252BBA1-EB2E-9545-9EFF-640F1B754B6F}" type="slidenum">
              <a:rPr lang="nb-NO" smtClean="0"/>
              <a:t>15</a:t>
            </a:fld>
            <a:endParaRPr lang="nb-NO"/>
          </a:p>
        </p:txBody>
      </p:sp>
    </p:spTree>
    <p:extLst>
      <p:ext uri="{BB962C8B-B14F-4D97-AF65-F5344CB8AC3E}">
        <p14:creationId xmlns:p14="http://schemas.microsoft.com/office/powerpoint/2010/main" val="3235597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base" latinLnBrk="0" hangingPunct="1">
              <a:lnSpc>
                <a:spcPct val="100000"/>
              </a:lnSpc>
              <a:spcBef>
                <a:spcPts val="0"/>
              </a:spcBef>
              <a:spcAft>
                <a:spcPts val="0"/>
              </a:spcAft>
              <a:buClrTx/>
              <a:buSzTx/>
              <a:buFontTx/>
              <a:buNone/>
              <a:tabLst/>
              <a:defRPr/>
            </a:pPr>
            <a:r>
              <a:rPr lang="nb-NO" sz="1200" b="1" i="0" dirty="0" smtClean="0"/>
              <a:t>DETTE</a:t>
            </a:r>
            <a:r>
              <a:rPr lang="nb-NO" sz="1200" b="1" i="0" baseline="0" dirty="0" smtClean="0"/>
              <a:t> LYSBILDET KAN FJERNES</a:t>
            </a:r>
          </a:p>
          <a:p>
            <a:pPr fontAlgn="base"/>
            <a:r>
              <a:rPr lang="nb-NO" sz="1200" dirty="0" err="1" smtClean="0"/>
              <a:t>Antibiotikabruk</a:t>
            </a:r>
            <a:r>
              <a:rPr lang="nb-NO" sz="1200" dirty="0" smtClean="0"/>
              <a:t> i Europa: </a:t>
            </a:r>
            <a:r>
              <a:rPr lang="nb-NO" sz="1200" b="0" i="0" kern="1200" dirty="0" smtClean="0">
                <a:solidFill>
                  <a:schemeClr val="tx1"/>
                </a:solidFill>
                <a:effectLst/>
                <a:latin typeface="+mn-lt"/>
                <a:ea typeface="+mn-ea"/>
                <a:cs typeface="+mn-cs"/>
              </a:rPr>
              <a:t>Her ser du </a:t>
            </a:r>
            <a:r>
              <a:rPr lang="nb-NO" sz="1200" b="0" i="0" kern="1200" dirty="0" err="1" smtClean="0">
                <a:solidFill>
                  <a:schemeClr val="tx1"/>
                </a:solidFill>
                <a:effectLst/>
                <a:latin typeface="+mn-lt"/>
                <a:ea typeface="+mn-ea"/>
                <a:cs typeface="+mn-cs"/>
              </a:rPr>
              <a:t>antibiotikabruk</a:t>
            </a:r>
            <a:r>
              <a:rPr lang="nb-NO" sz="1200" b="0" i="0" kern="1200" dirty="0" smtClean="0">
                <a:solidFill>
                  <a:schemeClr val="tx1"/>
                </a:solidFill>
                <a:effectLst/>
                <a:latin typeface="+mn-lt"/>
                <a:ea typeface="+mn-ea"/>
                <a:cs typeface="+mn-cs"/>
              </a:rPr>
              <a:t> for utvalgte europeiske land i 2018, i definerte døgndoser (DDD) per 1000 innbyggere per dag. </a:t>
            </a:r>
          </a:p>
          <a:p>
            <a:r>
              <a:rPr lang="nb-NO" sz="1200" dirty="0" smtClean="0"/>
              <a:t>Her ser dere at det er en stor forskjell i hvor stort </a:t>
            </a:r>
            <a:r>
              <a:rPr lang="nb-NO" sz="1200" dirty="0" err="1" smtClean="0"/>
              <a:t>antibiotikaforbruket</a:t>
            </a:r>
            <a:r>
              <a:rPr lang="nb-NO" sz="1200" dirty="0" smtClean="0"/>
              <a:t> er for de ulike landene i Europa – som dere ser så er det Nederland og Estland som er de to landene som forbruker minst.</a:t>
            </a:r>
          </a:p>
          <a:p>
            <a:r>
              <a:rPr lang="nb-NO" sz="1200" dirty="0" smtClean="0"/>
              <a:t>Som dere ser er Sveige langt oppe på/mot pallen! </a:t>
            </a:r>
          </a:p>
          <a:p>
            <a:r>
              <a:rPr lang="nb-NO" sz="1200" dirty="0" smtClean="0"/>
              <a:t>Vi i Norge har som mål å bli blant de tre «beste» landene i verden! – vi bør jo slå Sverige!</a:t>
            </a:r>
            <a:r>
              <a:rPr lang="nb-NO" sz="1200" dirty="0" smtClean="0">
                <a:sym typeface="Wingdings" panose="05000000000000000000" pitchFamily="2" charset="2"/>
              </a:rPr>
              <a:t></a:t>
            </a:r>
            <a:endParaRPr lang="nb-NO" sz="1200" dirty="0" smtClean="0"/>
          </a:p>
          <a:p>
            <a:r>
              <a:rPr lang="nb-NO" sz="1200" b="0" i="0" kern="1200" dirty="0" smtClean="0">
                <a:solidFill>
                  <a:schemeClr val="tx1"/>
                </a:solidFill>
                <a:effectLst/>
                <a:latin typeface="+mn-lt"/>
                <a:ea typeface="+mn-ea"/>
                <a:cs typeface="+mn-cs"/>
              </a:rPr>
              <a:t>Legg også merke til den mørkeblå delen av søylen, "andre antibakterielle midler", som i stor grad representerer </a:t>
            </a:r>
            <a:r>
              <a:rPr lang="nb-NO" sz="1200" b="0" i="0" kern="1200" dirty="0" err="1" smtClean="0">
                <a:solidFill>
                  <a:schemeClr val="tx1"/>
                </a:solidFill>
                <a:effectLst/>
                <a:latin typeface="+mn-lt"/>
                <a:ea typeface="+mn-ea"/>
                <a:cs typeface="+mn-cs"/>
              </a:rPr>
              <a:t>metenamin</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Hiprex</a:t>
            </a:r>
            <a:r>
              <a:rPr lang="nb-NO" sz="1200" b="0" i="0" kern="1200" dirty="0" smtClean="0">
                <a:solidFill>
                  <a:schemeClr val="tx1"/>
                </a:solidFill>
                <a:effectLst/>
                <a:latin typeface="+mn-lt"/>
                <a:ea typeface="+mn-ea"/>
                <a:cs typeface="+mn-cs"/>
              </a:rPr>
              <a:t>). Her er Norge i </a:t>
            </a:r>
            <a:r>
              <a:rPr lang="nb-NO" sz="1200" b="0" i="0" kern="1200" dirty="0" err="1" smtClean="0">
                <a:solidFill>
                  <a:schemeClr val="tx1"/>
                </a:solidFill>
                <a:effectLst/>
                <a:latin typeface="+mn-lt"/>
                <a:ea typeface="+mn-ea"/>
                <a:cs typeface="+mn-cs"/>
              </a:rPr>
              <a:t>europatoppen</a:t>
            </a:r>
            <a:r>
              <a:rPr lang="nb-NO" sz="1200" b="0" i="0" kern="1200" dirty="0" smtClean="0">
                <a:solidFill>
                  <a:schemeClr val="tx1"/>
                </a:solidFill>
                <a:effectLst/>
                <a:latin typeface="+mn-lt"/>
                <a:ea typeface="+mn-ea"/>
                <a:cs typeface="+mn-cs"/>
              </a:rPr>
              <a:t>!</a:t>
            </a:r>
          </a:p>
          <a:p>
            <a:r>
              <a:rPr lang="nb-NO" sz="1200" b="1" dirty="0" smtClean="0"/>
              <a:t>Kultur – og </a:t>
            </a:r>
            <a:r>
              <a:rPr lang="nb-NO" sz="1200" b="1" dirty="0" err="1" smtClean="0"/>
              <a:t>antibiotiaforskjeller</a:t>
            </a:r>
            <a:r>
              <a:rPr lang="nb-NO" sz="1200" b="1" dirty="0" smtClean="0"/>
              <a:t>: </a:t>
            </a:r>
          </a:p>
          <a:p>
            <a:pPr fontAlgn="base"/>
            <a:r>
              <a:rPr lang="nb-NO" sz="1200" b="0" i="0" kern="1200" dirty="0" smtClean="0">
                <a:solidFill>
                  <a:schemeClr val="tx1"/>
                </a:solidFill>
                <a:effectLst/>
                <a:latin typeface="+mn-lt"/>
                <a:ea typeface="+mn-ea"/>
                <a:cs typeface="+mn-cs"/>
              </a:rPr>
              <a:t>Hvorfor er naboland som Belgia og Nederland i hver sin ende av skalaen? Er det så stor forskjell i hvor mye infeksjoner folk får, eller kan denne forskjellen ha andre årsaker? </a:t>
            </a:r>
            <a:endParaRPr lang="nb-NO" sz="1200" b="1" dirty="0" smtClean="0"/>
          </a:p>
          <a:p>
            <a:r>
              <a:rPr lang="nb-NO" sz="1200" dirty="0" smtClean="0"/>
              <a:t>Nederland og Belgia er naboland – og populasjonen er sammenlignbar. Hvorfor er det da så ulike forbruk av antibiotika? </a:t>
            </a:r>
          </a:p>
          <a:p>
            <a:r>
              <a:rPr lang="nb-NO" sz="1200" b="1" dirty="0" smtClean="0"/>
              <a:t>Man ser at kultur og holdninger har mye å si for forbruket</a:t>
            </a:r>
            <a:r>
              <a:rPr lang="nb-NO" sz="1200" dirty="0" smtClean="0"/>
              <a:t>. Hva kaller man sykdommen vanlig forkjølelse eller bronkitt?</a:t>
            </a:r>
          </a:p>
          <a:p>
            <a:r>
              <a:rPr lang="nb-NO" sz="1200" dirty="0" smtClean="0"/>
              <a:t>I Belgia kalte de det for bronkitt - noe som man mener øker </a:t>
            </a:r>
            <a:r>
              <a:rPr lang="nb-NO" sz="1200" dirty="0" err="1" smtClean="0"/>
              <a:t>antibiotiaforbruket</a:t>
            </a:r>
            <a:r>
              <a:rPr lang="nb-NO" sz="1200" dirty="0" smtClean="0"/>
              <a:t> – </a:t>
            </a:r>
          </a:p>
          <a:p>
            <a:r>
              <a:rPr lang="nb-NO" sz="1200" dirty="0" smtClean="0"/>
              <a:t>I Nederland en vanlig forkjølelse, noe medfører </a:t>
            </a:r>
            <a:r>
              <a:rPr lang="nb-NO" sz="1200" dirty="0" err="1" smtClean="0"/>
              <a:t>midre</a:t>
            </a:r>
            <a:r>
              <a:rPr lang="nb-NO" sz="1200" dirty="0" smtClean="0"/>
              <a:t> </a:t>
            </a:r>
            <a:r>
              <a:rPr lang="nb-NO" sz="1200" dirty="0" err="1" smtClean="0"/>
              <a:t>antibiotikabruk</a:t>
            </a:r>
            <a:r>
              <a:rPr lang="nb-NO" sz="1200" dirty="0" smtClean="0"/>
              <a:t> –  dette har en sammenheng og vises i følgende studie. </a:t>
            </a:r>
          </a:p>
          <a:p>
            <a:pPr defTabSz="1825783">
              <a:defRPr/>
            </a:pPr>
            <a:r>
              <a:rPr lang="nb-NO" sz="1200" dirty="0" smtClean="0"/>
              <a:t>Hvor fort man søker lege  - har innvirkning på </a:t>
            </a:r>
            <a:r>
              <a:rPr lang="nb-NO" sz="1200" dirty="0" err="1" smtClean="0"/>
              <a:t>antibiotikaforbruket</a:t>
            </a:r>
            <a:endParaRPr lang="nb-NO" sz="1200" dirty="0" smtClean="0"/>
          </a:p>
          <a:p>
            <a:r>
              <a:rPr lang="nb-NO" sz="1200" dirty="0" smtClean="0"/>
              <a:t>Dette har også en sammenheng med at vi ser at økt legesøkning fører til økt </a:t>
            </a:r>
            <a:r>
              <a:rPr lang="nb-NO" sz="1200" dirty="0" err="1" smtClean="0"/>
              <a:t>antibiotikaforbruk</a:t>
            </a:r>
            <a:r>
              <a:rPr lang="nb-NO" sz="1200" dirty="0" smtClean="0"/>
              <a:t> – studie utført av </a:t>
            </a:r>
            <a:r>
              <a:rPr lang="nb-NO" sz="1200" dirty="0" err="1" smtClean="0"/>
              <a:t>Antibiotikasenteret</a:t>
            </a:r>
            <a:r>
              <a:rPr lang="nb-NO" sz="1200" dirty="0" smtClean="0"/>
              <a:t> for primærmedisin– Kilde: Sigurd Høye ved </a:t>
            </a:r>
            <a:r>
              <a:rPr lang="nb-NO" sz="1200" dirty="0" err="1" smtClean="0"/>
              <a:t>Antibiotikasenteret</a:t>
            </a:r>
            <a:r>
              <a:rPr lang="nb-NO" sz="1200" dirty="0" smtClean="0"/>
              <a:t> for primærmedisin</a:t>
            </a:r>
          </a:p>
          <a:p>
            <a:endParaRPr lang="nb-NO" sz="1200" b="1" dirty="0" smtClean="0"/>
          </a:p>
          <a:p>
            <a:r>
              <a:rPr lang="nb-NO" sz="1200" b="1" dirty="0" smtClean="0"/>
              <a:t>Kilder: Cross-</a:t>
            </a:r>
            <a:r>
              <a:rPr lang="nb-NO" sz="1200" b="1" dirty="0" err="1" smtClean="0"/>
              <a:t>cultural</a:t>
            </a:r>
            <a:r>
              <a:rPr lang="nb-NO" sz="1200" b="1" dirty="0" smtClean="0"/>
              <a:t> </a:t>
            </a:r>
            <a:r>
              <a:rPr lang="nb-NO" sz="1200" b="1" dirty="0" err="1" smtClean="0"/>
              <a:t>differences</a:t>
            </a:r>
            <a:r>
              <a:rPr lang="nb-NO" sz="1200" b="1" dirty="0" smtClean="0"/>
              <a:t> in </a:t>
            </a:r>
            <a:r>
              <a:rPr lang="nb-NO" sz="1200" b="1" dirty="0" err="1" smtClean="0"/>
              <a:t>lay</a:t>
            </a:r>
            <a:r>
              <a:rPr lang="nb-NO" sz="1200" b="1" dirty="0" smtClean="0"/>
              <a:t> </a:t>
            </a:r>
            <a:r>
              <a:rPr lang="nb-NO" sz="1200" b="1" dirty="0" err="1" smtClean="0"/>
              <a:t>attitudes</a:t>
            </a:r>
            <a:r>
              <a:rPr lang="nb-NO" sz="1200" b="1" dirty="0" smtClean="0"/>
              <a:t> and </a:t>
            </a:r>
            <a:r>
              <a:rPr lang="nb-NO" sz="1200" b="1" dirty="0" err="1" smtClean="0"/>
              <a:t>utilisation</a:t>
            </a:r>
            <a:r>
              <a:rPr lang="nb-NO" sz="1200" b="1" dirty="0" smtClean="0"/>
              <a:t> </a:t>
            </a:r>
            <a:r>
              <a:rPr lang="nb-NO" sz="1200" b="1" dirty="0" err="1" smtClean="0"/>
              <a:t>of</a:t>
            </a:r>
            <a:r>
              <a:rPr lang="nb-NO" sz="1200" b="1" dirty="0" smtClean="0"/>
              <a:t> </a:t>
            </a:r>
            <a:r>
              <a:rPr lang="nb-NO" sz="1200" b="1" dirty="0" err="1" smtClean="0"/>
              <a:t>antibiotics</a:t>
            </a:r>
            <a:r>
              <a:rPr lang="nb-NO" sz="1200" b="1" dirty="0" smtClean="0"/>
              <a:t> in a </a:t>
            </a:r>
            <a:r>
              <a:rPr lang="nb-NO" sz="1200" b="1" dirty="0" err="1" smtClean="0"/>
              <a:t>Belgian</a:t>
            </a:r>
            <a:r>
              <a:rPr lang="nb-NO" sz="1200" b="1" dirty="0" smtClean="0"/>
              <a:t> and a Dutch city.</a:t>
            </a:r>
          </a:p>
          <a:p>
            <a:r>
              <a:rPr lang="nb-NO" sz="1200" u="sng" dirty="0" err="1" smtClean="0">
                <a:hlinkClick r:id="rId3"/>
              </a:rPr>
              <a:t>Deschepper</a:t>
            </a:r>
            <a:r>
              <a:rPr lang="nb-NO" sz="1200" u="sng" dirty="0" smtClean="0">
                <a:hlinkClick r:id="rId3"/>
              </a:rPr>
              <a:t> R</a:t>
            </a:r>
            <a:r>
              <a:rPr lang="nb-NO" sz="1200" baseline="30000" dirty="0" smtClean="0"/>
              <a:t>1</a:t>
            </a:r>
            <a:r>
              <a:rPr lang="nb-NO" sz="1200" dirty="0" smtClean="0"/>
              <a:t>, </a:t>
            </a:r>
            <a:r>
              <a:rPr lang="nb-NO" sz="1200" u="sng" dirty="0" smtClean="0">
                <a:hlinkClick r:id="rId4"/>
              </a:rPr>
              <a:t>Vander </a:t>
            </a:r>
            <a:r>
              <a:rPr lang="nb-NO" sz="1200" u="sng" dirty="0" err="1" smtClean="0">
                <a:hlinkClick r:id="rId4"/>
              </a:rPr>
              <a:t>Stichele</a:t>
            </a:r>
            <a:r>
              <a:rPr lang="nb-NO" sz="1200" u="sng" dirty="0" smtClean="0">
                <a:hlinkClick r:id="rId4"/>
              </a:rPr>
              <a:t> RH</a:t>
            </a:r>
            <a:r>
              <a:rPr lang="nb-NO" sz="1200" dirty="0" smtClean="0"/>
              <a:t>, </a:t>
            </a:r>
            <a:r>
              <a:rPr lang="nb-NO" sz="1200" u="sng" dirty="0" err="1" smtClean="0">
                <a:hlinkClick r:id="rId5"/>
              </a:rPr>
              <a:t>Haaijer-Ruskamp</a:t>
            </a:r>
            <a:r>
              <a:rPr lang="nb-NO" sz="1200" u="sng" dirty="0" smtClean="0">
                <a:hlinkClick r:id="rId5"/>
              </a:rPr>
              <a:t> FM</a:t>
            </a:r>
            <a:r>
              <a:rPr lang="nb-NO" sz="1200" dirty="0" smtClean="0"/>
              <a:t>. (2002)</a:t>
            </a:r>
            <a:r>
              <a:rPr lang="nb-NO" sz="1200" b="1" dirty="0" smtClean="0"/>
              <a:t> </a:t>
            </a:r>
            <a:endParaRPr lang="nb-NO" sz="1200" dirty="0" smtClean="0"/>
          </a:p>
          <a:p>
            <a:pPr fontAlgn="base"/>
            <a:endParaRPr lang="nb-NO" sz="12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16</a:t>
            </a:fld>
            <a:endParaRPr lang="nb-NO"/>
          </a:p>
        </p:txBody>
      </p:sp>
    </p:spTree>
    <p:extLst>
      <p:ext uri="{BB962C8B-B14F-4D97-AF65-F5344CB8AC3E}">
        <p14:creationId xmlns:p14="http://schemas.microsoft.com/office/powerpoint/2010/main" val="3054445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dirty="0" smtClean="0"/>
              <a:t>DETTE</a:t>
            </a:r>
            <a:r>
              <a:rPr lang="nb-NO" sz="1200" b="1" i="0" baseline="0" dirty="0" smtClean="0"/>
              <a:t> LYSBILDET KAN FJERNES</a:t>
            </a:r>
          </a:p>
          <a:p>
            <a:endParaRPr lang="nb-NO" sz="1200" dirty="0" smtClean="0"/>
          </a:p>
          <a:p>
            <a:r>
              <a:rPr lang="nb-NO" sz="1200" dirty="0" smtClean="0"/>
              <a:t>Over den gule streken er det AB bruk til mennesker</a:t>
            </a:r>
          </a:p>
          <a:p>
            <a:r>
              <a:rPr lang="nb-NO" sz="1200" dirty="0" smtClean="0"/>
              <a:t>Under til veterinærmedisin</a:t>
            </a:r>
          </a:p>
          <a:p>
            <a:r>
              <a:rPr lang="nb-NO" sz="1200" dirty="0" smtClean="0"/>
              <a:t>Den</a:t>
            </a:r>
            <a:r>
              <a:rPr lang="nb-NO" sz="1200" baseline="0" dirty="0" smtClean="0"/>
              <a:t> tynne blå helt nederst er til fisk</a:t>
            </a:r>
            <a:endParaRPr lang="nb-NO" sz="1200" dirty="0" smtClean="0"/>
          </a:p>
          <a:p>
            <a:endParaRPr lang="nb-NO" sz="1200" dirty="0"/>
          </a:p>
        </p:txBody>
      </p:sp>
      <p:sp>
        <p:nvSpPr>
          <p:cNvPr id="4" name="Plassholder for lysbildenummer 3"/>
          <p:cNvSpPr>
            <a:spLocks noGrp="1"/>
          </p:cNvSpPr>
          <p:nvPr>
            <p:ph type="sldNum" sz="quarter" idx="10"/>
          </p:nvPr>
        </p:nvSpPr>
        <p:spPr/>
        <p:txBody>
          <a:bodyPr/>
          <a:lstStyle/>
          <a:p>
            <a:fld id="{E0B007A9-2E73-46C5-A2EC-3E7A9D7BC23A}" type="slidenum">
              <a:rPr lang="nb-NO" smtClean="0"/>
              <a:t>17</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004333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5783" rtl="0" eaLnBrk="1" fontAlgn="auto" latinLnBrk="0" hangingPunct="1">
              <a:lnSpc>
                <a:spcPct val="100000"/>
              </a:lnSpc>
              <a:spcBef>
                <a:spcPts val="0"/>
              </a:spcBef>
              <a:spcAft>
                <a:spcPts val="0"/>
              </a:spcAft>
              <a:buClrTx/>
              <a:buSzTx/>
              <a:buFontTx/>
              <a:buNone/>
              <a:tabLst/>
              <a:defRPr/>
            </a:pPr>
            <a:r>
              <a:rPr lang="nb-NO" sz="1200" b="1" baseline="0" dirty="0" smtClean="0"/>
              <a:t>ANBEFALES</a:t>
            </a:r>
          </a:p>
          <a:p>
            <a:pPr defTabSz="1825783">
              <a:defRPr/>
            </a:pPr>
            <a:r>
              <a:rPr lang="nb-NO" sz="1200" b="1" dirty="0" smtClean="0"/>
              <a:t>I </a:t>
            </a:r>
            <a:r>
              <a:rPr lang="nb-NO" sz="1200" b="1" dirty="0"/>
              <a:t>mange av de europeiske landene er resistensen så stor at de ikke kan benytte </a:t>
            </a:r>
            <a:r>
              <a:rPr lang="nb-NO" sz="1200" b="1" dirty="0" err="1"/>
              <a:t>fenoxymetylpenicillin</a:t>
            </a:r>
            <a:r>
              <a:rPr lang="nb-NO" sz="1200" b="1" dirty="0"/>
              <a:t> – smalspektret penicillin</a:t>
            </a:r>
            <a:endParaRPr lang="nb-NO" sz="1200" dirty="0"/>
          </a:p>
          <a:p>
            <a:r>
              <a:rPr lang="nb-NO" sz="1200" dirty="0" smtClean="0"/>
              <a:t>Norge er et av landene i Europa som forskriver minst antibiotika. </a:t>
            </a:r>
          </a:p>
          <a:p>
            <a:r>
              <a:rPr lang="nb-NO" sz="1200" dirty="0" smtClean="0"/>
              <a:t>Norge har også en høy andel forskrivning av smalspektret antibiotika – vi er på</a:t>
            </a:r>
            <a:r>
              <a:rPr lang="nb-NO" sz="1200" baseline="0" dirty="0" smtClean="0"/>
              <a:t> pallen!</a:t>
            </a:r>
            <a:endParaRPr lang="nb-NO" sz="12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18</a:t>
            </a:fld>
            <a:endParaRPr lang="nb-NO"/>
          </a:p>
        </p:txBody>
      </p:sp>
    </p:spTree>
    <p:extLst>
      <p:ext uri="{BB962C8B-B14F-4D97-AF65-F5344CB8AC3E}">
        <p14:creationId xmlns:p14="http://schemas.microsoft.com/office/powerpoint/2010/main" val="1775190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baseline="0" dirty="0" smtClean="0"/>
              <a:t>ANBEFALES</a:t>
            </a:r>
          </a:p>
          <a:p>
            <a:r>
              <a:rPr lang="nb-NO" sz="1200" dirty="0" smtClean="0"/>
              <a:t>Rundt </a:t>
            </a:r>
            <a:r>
              <a:rPr lang="nb-NO" sz="1200" dirty="0"/>
              <a:t>82 % av totalt antall DDD av </a:t>
            </a:r>
            <a:r>
              <a:rPr lang="nb-NO" sz="1200" dirty="0" err="1"/>
              <a:t>antibakerielle</a:t>
            </a:r>
            <a:r>
              <a:rPr lang="nb-NO" sz="1200" dirty="0"/>
              <a:t> midler forskrives i primærhelsetjenesten, </a:t>
            </a:r>
            <a:r>
              <a:rPr lang="nb-NO" sz="1200" dirty="0" err="1"/>
              <a:t>dvs</a:t>
            </a:r>
            <a:r>
              <a:rPr lang="nb-NO" sz="1200" dirty="0"/>
              <a:t> utenfor helseinstitusjoner.  </a:t>
            </a:r>
          </a:p>
          <a:p>
            <a:r>
              <a:rPr lang="nb-NO" sz="1200" dirty="0"/>
              <a:t>I 2017 var </a:t>
            </a:r>
            <a:r>
              <a:rPr lang="nb-NO" sz="1200" dirty="0" err="1"/>
              <a:t>penicilliner</a:t>
            </a:r>
            <a:r>
              <a:rPr lang="nb-NO" sz="1200" dirty="0"/>
              <a:t> mest brukt i primærhelsetjenesten 54%</a:t>
            </a:r>
          </a:p>
          <a:p>
            <a:r>
              <a:rPr lang="nb-NO" sz="1200" dirty="0"/>
              <a:t>Tannleger forskriver rundt 5% av alle DDD i primærhelsetjenesten</a:t>
            </a:r>
          </a:p>
          <a:p>
            <a:r>
              <a:rPr lang="nb-NO" sz="1200" dirty="0" err="1"/>
              <a:t>Antibiotikasalg</a:t>
            </a:r>
            <a:r>
              <a:rPr lang="nb-NO" sz="1200" dirty="0"/>
              <a:t> til sykehus utgjorde 8% av totalt salg av </a:t>
            </a:r>
            <a:r>
              <a:rPr lang="nb-NO" sz="1200" dirty="0" smtClean="0"/>
              <a:t>antibakterielle </a:t>
            </a:r>
            <a:r>
              <a:rPr lang="nb-NO" sz="1200" dirty="0"/>
              <a:t>midler til mennesker i 2017. </a:t>
            </a:r>
          </a:p>
          <a:p>
            <a:endParaRPr lang="en-US" sz="1200" dirty="0" smtClean="0"/>
          </a:p>
          <a:p>
            <a:r>
              <a:rPr lang="en-US" sz="1200" dirty="0" err="1" smtClean="0"/>
              <a:t>Kilde</a:t>
            </a:r>
            <a:r>
              <a:rPr lang="en-US" sz="1200" dirty="0"/>
              <a:t>: </a:t>
            </a:r>
            <a:r>
              <a:rPr lang="nl-NL" sz="1200" dirty="0"/>
              <a:t>NORM/NORM-VET 2017. </a:t>
            </a:r>
            <a:r>
              <a:rPr lang="en-GB" sz="1200" dirty="0"/>
              <a:t>Usage of Antimicrobial Agents and Occurrence of Antimicrobial Resistance in Norway. </a:t>
            </a:r>
            <a:r>
              <a:rPr lang="nb-NO" sz="1200" dirty="0"/>
              <a:t>Tromsø / Oslo 2018. ISSN:1502-2307 (</a:t>
            </a:r>
            <a:r>
              <a:rPr lang="nb-NO" sz="1200" dirty="0" err="1"/>
              <a:t>print</a:t>
            </a:r>
            <a:r>
              <a:rPr lang="nb-NO" sz="1200" dirty="0"/>
              <a:t>) / 1890-9965 (</a:t>
            </a:r>
            <a:r>
              <a:rPr lang="nb-NO" sz="1200" dirty="0" err="1"/>
              <a:t>electronic</a:t>
            </a:r>
            <a:r>
              <a:rPr lang="nb-NO" sz="1200" dirty="0"/>
              <a:t>).</a:t>
            </a:r>
          </a:p>
          <a:p>
            <a:pPr lvl="0"/>
            <a:r>
              <a:rPr lang="nb-NO" sz="1200" dirty="0"/>
              <a:t>DDD = definerte døgndoser</a:t>
            </a:r>
          </a:p>
          <a:p>
            <a:r>
              <a:rPr lang="nb-NO" sz="1200" dirty="0"/>
              <a:t>DDD-definisjon: antatt gjennomsnittlig døgndose brukt ved preparatets </a:t>
            </a:r>
            <a:r>
              <a:rPr lang="nb-NO" sz="1200" dirty="0" err="1"/>
              <a:t>hovedindikasjon</a:t>
            </a:r>
            <a:r>
              <a:rPr lang="nb-NO" sz="1200" dirty="0"/>
              <a:t> hos voksne</a:t>
            </a:r>
          </a:p>
          <a:p>
            <a:endParaRPr lang="nb-NO" sz="12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19</a:t>
            </a:fld>
            <a:endParaRPr lang="nb-NO"/>
          </a:p>
        </p:txBody>
      </p:sp>
    </p:spTree>
    <p:extLst>
      <p:ext uri="{BB962C8B-B14F-4D97-AF65-F5344CB8AC3E}">
        <p14:creationId xmlns:p14="http://schemas.microsoft.com/office/powerpoint/2010/main" val="3999378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dirty="0"/>
              <a:t>ANBEFALES</a:t>
            </a:r>
          </a:p>
          <a:p>
            <a:r>
              <a:rPr lang="nb-NO" sz="1200" dirty="0"/>
              <a:t>Figuren viser </a:t>
            </a:r>
            <a:r>
              <a:rPr lang="nb-NO" sz="1200" dirty="0" err="1"/>
              <a:t>antibiotikabruken</a:t>
            </a:r>
            <a:r>
              <a:rPr lang="nb-NO" sz="1200" dirty="0"/>
              <a:t> per sykehjem på nærmest alle sykehjem i Norge rundt 2016-2020, i DDD: Definerte </a:t>
            </a:r>
            <a:r>
              <a:rPr lang="nb-NO" sz="1200" dirty="0" err="1"/>
              <a:t>DøgnDoser</a:t>
            </a:r>
            <a:r>
              <a:rPr lang="nb-NO" sz="1200" dirty="0"/>
              <a:t>. En linje pr sykehjem. Det er delt på antall liggedøgn, slik at sammenligning mellom sykehjemmene blir pålitelig.</a:t>
            </a:r>
          </a:p>
          <a:p>
            <a:endParaRPr lang="en-US" sz="1200" dirty="0"/>
          </a:p>
          <a:p>
            <a:r>
              <a:rPr lang="en-US" sz="1200" dirty="0" err="1"/>
              <a:t>Poeng</a:t>
            </a:r>
            <a:r>
              <a:rPr lang="en-US" sz="1200" dirty="0"/>
              <a:t>:</a:t>
            </a:r>
          </a:p>
          <a:p>
            <a:r>
              <a:rPr lang="en-US" sz="1200" dirty="0"/>
              <a:t>Det er </a:t>
            </a:r>
            <a:r>
              <a:rPr lang="en-US" sz="1200" dirty="0" err="1"/>
              <a:t>veldig</a:t>
            </a:r>
            <a:r>
              <a:rPr lang="en-US" sz="1200" dirty="0"/>
              <a:t> store</a:t>
            </a:r>
            <a:r>
              <a:rPr lang="en-US" sz="1200" baseline="0" dirty="0"/>
              <a:t> </a:t>
            </a:r>
            <a:r>
              <a:rPr lang="en-US" sz="1200" baseline="0" dirty="0" err="1"/>
              <a:t>forskjeller</a:t>
            </a:r>
            <a:r>
              <a:rPr lang="en-US" sz="1200" baseline="0" dirty="0"/>
              <a:t> </a:t>
            </a:r>
            <a:r>
              <a:rPr lang="en-US" sz="1200" baseline="0" dirty="0" err="1"/>
              <a:t>på</a:t>
            </a:r>
            <a:r>
              <a:rPr lang="en-US" sz="1200" baseline="0" dirty="0"/>
              <a:t> </a:t>
            </a:r>
            <a:r>
              <a:rPr lang="en-US" sz="1200" baseline="0" dirty="0" err="1"/>
              <a:t>hvor</a:t>
            </a:r>
            <a:r>
              <a:rPr lang="en-US" sz="1200" baseline="0" dirty="0"/>
              <a:t> </a:t>
            </a:r>
            <a:r>
              <a:rPr lang="en-US" sz="1200" baseline="0" dirty="0" err="1"/>
              <a:t>mye</a:t>
            </a:r>
            <a:r>
              <a:rPr lang="en-US" sz="1200" baseline="0" dirty="0"/>
              <a:t> </a:t>
            </a:r>
            <a:r>
              <a:rPr lang="en-US" sz="1200" baseline="0" dirty="0" err="1"/>
              <a:t>antibiotika</a:t>
            </a:r>
            <a:r>
              <a:rPr lang="en-US" sz="1200" baseline="0" dirty="0"/>
              <a:t> </a:t>
            </a:r>
            <a:r>
              <a:rPr lang="en-US" sz="1200" baseline="0" dirty="0" err="1"/>
              <a:t>som</a:t>
            </a:r>
            <a:r>
              <a:rPr lang="en-US" sz="1200" baseline="0" dirty="0"/>
              <a:t> </a:t>
            </a:r>
            <a:r>
              <a:rPr lang="en-US" sz="1200" baseline="0" dirty="0" err="1"/>
              <a:t>gis</a:t>
            </a:r>
            <a:r>
              <a:rPr lang="en-US" sz="1200" baseline="0" dirty="0"/>
              <a:t> </a:t>
            </a:r>
            <a:r>
              <a:rPr lang="en-US" sz="1200" baseline="0" dirty="0" err="1"/>
              <a:t>på</a:t>
            </a:r>
            <a:r>
              <a:rPr lang="en-US" sz="1200" baseline="0" dirty="0"/>
              <a:t> </a:t>
            </a:r>
            <a:r>
              <a:rPr lang="en-US" sz="1200" baseline="0" dirty="0" err="1"/>
              <a:t>ulike</a:t>
            </a:r>
            <a:r>
              <a:rPr lang="en-US" sz="1200" baseline="0" dirty="0"/>
              <a:t> </a:t>
            </a:r>
            <a:r>
              <a:rPr lang="en-US" sz="1200" baseline="0" dirty="0" err="1"/>
              <a:t>sykehjem</a:t>
            </a:r>
            <a:r>
              <a:rPr lang="en-US" sz="1200" baseline="0" dirty="0"/>
              <a:t>. </a:t>
            </a:r>
            <a:r>
              <a:rPr lang="en-US" sz="1200" b="0" baseline="0" dirty="0" err="1"/>
              <a:t>Når</a:t>
            </a:r>
            <a:r>
              <a:rPr lang="en-US" sz="1200" b="0" baseline="0" dirty="0"/>
              <a:t> det er </a:t>
            </a:r>
            <a:r>
              <a:rPr lang="en-US" sz="1200" b="0" baseline="0" dirty="0" err="1"/>
              <a:t>så</a:t>
            </a:r>
            <a:r>
              <a:rPr lang="en-US" sz="1200" b="0" baseline="0" dirty="0"/>
              <a:t> store </a:t>
            </a:r>
            <a:r>
              <a:rPr lang="en-US" sz="1200" b="0" baseline="0" dirty="0" err="1"/>
              <a:t>ulikheter</a:t>
            </a:r>
            <a:r>
              <a:rPr lang="en-US" sz="1200" b="0" baseline="0" dirty="0"/>
              <a:t> er det </a:t>
            </a:r>
            <a:r>
              <a:rPr lang="en-US" sz="1200" b="0" baseline="0" dirty="0" err="1"/>
              <a:t>også</a:t>
            </a:r>
            <a:r>
              <a:rPr lang="en-US" sz="1200" b="0" baseline="0" dirty="0"/>
              <a:t> rom for store </a:t>
            </a:r>
            <a:r>
              <a:rPr lang="en-US" sz="1200" b="0" baseline="0" dirty="0" err="1"/>
              <a:t>forbedringer</a:t>
            </a:r>
            <a:r>
              <a:rPr lang="en-US" sz="1200" b="0" baseline="0" dirty="0"/>
              <a:t>. Her </a:t>
            </a:r>
            <a:r>
              <a:rPr lang="en-US" sz="1200" b="0" baseline="0" dirty="0" err="1"/>
              <a:t>kan</a:t>
            </a:r>
            <a:r>
              <a:rPr lang="en-US" sz="1200" b="0" baseline="0" dirty="0"/>
              <a:t> </a:t>
            </a:r>
            <a:r>
              <a:rPr lang="en-US" sz="1200" b="0" baseline="0" dirty="0" err="1"/>
              <a:t>dere</a:t>
            </a:r>
            <a:r>
              <a:rPr lang="en-US" sz="1200" b="0" baseline="0" dirty="0"/>
              <a:t> </a:t>
            </a:r>
            <a:r>
              <a:rPr lang="en-US" sz="1200" b="0" baseline="0" dirty="0" err="1"/>
              <a:t>sykepleiere</a:t>
            </a:r>
            <a:r>
              <a:rPr lang="en-US" sz="1200" b="0" baseline="0" dirty="0"/>
              <a:t> </a:t>
            </a:r>
            <a:r>
              <a:rPr lang="en-US" sz="1200" b="0" baseline="0" dirty="0" err="1"/>
              <a:t>bidra</a:t>
            </a:r>
            <a:r>
              <a:rPr lang="en-US" sz="1200" b="0" baseline="0" dirty="0" smtClean="0"/>
              <a:t>.</a:t>
            </a:r>
          </a:p>
          <a:p>
            <a:r>
              <a:rPr lang="en-US" sz="1200" b="0" baseline="0" dirty="0" smtClean="0"/>
              <a:t>Graf </a:t>
            </a:r>
            <a:r>
              <a:rPr lang="en-US" sz="1200" b="0" baseline="0" dirty="0" err="1" smtClean="0"/>
              <a:t>er</a:t>
            </a:r>
            <a:r>
              <a:rPr lang="en-US" sz="1200" b="0" baseline="0" dirty="0" smtClean="0"/>
              <a:t> </a:t>
            </a:r>
            <a:r>
              <a:rPr lang="en-US" sz="1200" b="0" baseline="0" dirty="0" err="1" smtClean="0"/>
              <a:t>hentet</a:t>
            </a:r>
            <a:r>
              <a:rPr lang="en-US" sz="1200" b="0" baseline="0" dirty="0" smtClean="0"/>
              <a:t> </a:t>
            </a:r>
            <a:r>
              <a:rPr lang="en-US" sz="1200" b="0" baseline="0" dirty="0" err="1" smtClean="0"/>
              <a:t>fra</a:t>
            </a:r>
            <a:r>
              <a:rPr lang="en-US" sz="1200" b="0" baseline="0" dirty="0" smtClean="0"/>
              <a:t> </a:t>
            </a:r>
            <a:r>
              <a:rPr lang="nb-NO" sz="1200" dirty="0" smtClean="0"/>
              <a:t>NORM/NORM-VET 2019. </a:t>
            </a:r>
            <a:r>
              <a:rPr lang="nb-NO" sz="1200" dirty="0" err="1" smtClean="0"/>
              <a:t>Usage</a:t>
            </a:r>
            <a:r>
              <a:rPr lang="nb-NO" sz="1200" dirty="0" smtClean="0"/>
              <a:t> of Antimicrobial Agents and </a:t>
            </a:r>
            <a:r>
              <a:rPr lang="nb-NO" sz="1200" dirty="0" err="1" smtClean="0"/>
              <a:t>Occurrence</a:t>
            </a:r>
            <a:r>
              <a:rPr lang="nb-NO" sz="1200" dirty="0" smtClean="0"/>
              <a:t> of Antimicrobial </a:t>
            </a:r>
            <a:r>
              <a:rPr lang="nb-NO" sz="1200" dirty="0" err="1" smtClean="0"/>
              <a:t>Resistance</a:t>
            </a:r>
            <a:r>
              <a:rPr lang="nb-NO" sz="1200" dirty="0" smtClean="0"/>
              <a:t> in Norway. Tromsø / Oslo 2020. ISSN:1502-2307 (</a:t>
            </a:r>
            <a:r>
              <a:rPr lang="nb-NO" sz="1200" dirty="0" err="1" smtClean="0"/>
              <a:t>print</a:t>
            </a:r>
            <a:r>
              <a:rPr lang="nb-NO" sz="1200" dirty="0" smtClean="0"/>
              <a:t>) / 1890-9965 (</a:t>
            </a:r>
            <a:r>
              <a:rPr lang="nb-NO" sz="1200" dirty="0" err="1" smtClean="0"/>
              <a:t>electronic</a:t>
            </a:r>
            <a:r>
              <a:rPr lang="nb-NO" sz="1200" dirty="0" smtClean="0"/>
              <a:t>).</a:t>
            </a:r>
            <a:endParaRPr lang="en-US" sz="1200" b="0" baseline="0" dirty="0"/>
          </a:p>
          <a:p>
            <a:endParaRPr lang="en-US" sz="1200" dirty="0"/>
          </a:p>
        </p:txBody>
      </p:sp>
      <p:sp>
        <p:nvSpPr>
          <p:cNvPr id="4" name="Slide Number Placeholder 3"/>
          <p:cNvSpPr>
            <a:spLocks noGrp="1"/>
          </p:cNvSpPr>
          <p:nvPr>
            <p:ph type="sldNum" sz="quarter" idx="10"/>
          </p:nvPr>
        </p:nvSpPr>
        <p:spPr/>
        <p:txBody>
          <a:bodyPr/>
          <a:lstStyle/>
          <a:p>
            <a:fld id="{57D46B6D-5B73-7A4C-984B-75E154DA9EA3}" type="slidenum">
              <a:rPr lang="en-US" smtClean="0"/>
              <a:t>20</a:t>
            </a:fld>
            <a:endParaRPr lang="en-US" dirty="0"/>
          </a:p>
        </p:txBody>
      </p:sp>
    </p:spTree>
    <p:extLst>
      <p:ext uri="{BB962C8B-B14F-4D97-AF65-F5344CB8AC3E}">
        <p14:creationId xmlns:p14="http://schemas.microsoft.com/office/powerpoint/2010/main" val="30479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b="1" dirty="0" smtClean="0">
                <a:solidFill>
                  <a:srgbClr val="FF0000"/>
                </a:solidFill>
              </a:rPr>
              <a:t>ANBEFALES</a:t>
            </a:r>
            <a:endParaRPr lang="nb-NO" sz="2400" b="1" kern="1200" dirty="0" smtClean="0">
              <a:solidFill>
                <a:schemeClr val="tx1"/>
              </a:solidFill>
              <a:effectLst/>
              <a:latin typeface="+mn-lt"/>
              <a:ea typeface="+mn-ea"/>
              <a:cs typeface="+mn-cs"/>
            </a:endParaRPr>
          </a:p>
          <a:p>
            <a:endParaRPr lang="nb-NO" sz="1100" b="1" dirty="0" smtClean="0">
              <a:solidFill>
                <a:srgbClr val="FF0000"/>
              </a:solidFill>
            </a:endParaRPr>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kern="1200" dirty="0" smtClean="0">
                <a:solidFill>
                  <a:schemeClr val="tx1"/>
                </a:solidFill>
                <a:effectLst/>
                <a:latin typeface="+mn-lt"/>
                <a:ea typeface="+mn-ea"/>
                <a:cs typeface="+mn-cs"/>
              </a:rPr>
              <a:t>Bakterier er små, hardføre, selvstendige enkeltceller. De er over alt - hver og en av oss er hjem til langt flere bakterier enn vi har egne celler. </a:t>
            </a:r>
          </a:p>
          <a:p>
            <a:r>
              <a:rPr lang="nb-NO" sz="1100" dirty="0" smtClean="0"/>
              <a:t>Det første</a:t>
            </a:r>
            <a:r>
              <a:rPr lang="nb-NO" sz="1100" baseline="0" dirty="0" smtClean="0"/>
              <a:t> barnet møter da det blir født er bakterier fra mor. 99% av alle bakterier er ufarlige eller vi er avhengige av dem. </a:t>
            </a:r>
          </a:p>
          <a:p>
            <a:r>
              <a:rPr lang="nb-NO" sz="1100" b="1" kern="1200" dirty="0" smtClean="0">
                <a:solidFill>
                  <a:schemeClr val="tx1"/>
                </a:solidFill>
                <a:effectLst/>
                <a:latin typeface="+mn-lt"/>
                <a:ea typeface="+mn-ea"/>
                <a:cs typeface="+mn-cs"/>
              </a:rPr>
              <a:t>Disse bakteriene er kroppens normalflora. </a:t>
            </a:r>
            <a:r>
              <a:rPr lang="nb-NO" sz="1100" dirty="0" smtClean="0"/>
              <a:t>Normalfloraen</a:t>
            </a:r>
            <a:r>
              <a:rPr lang="nb-NO" sz="1100" baseline="0" dirty="0" smtClean="0"/>
              <a:t> er viktig for god helse!</a:t>
            </a:r>
          </a:p>
          <a:p>
            <a:r>
              <a:rPr lang="nb-NO" sz="1100" baseline="0" dirty="0" smtClean="0"/>
              <a:t>Normalfloraen er virker som en slags rustning mot fremmende sykdomsfremkallende bakterier får innpass og lager infeksjon –</a:t>
            </a:r>
          </a:p>
          <a:p>
            <a:r>
              <a:rPr lang="nb-NO" sz="1100" baseline="0" dirty="0" smtClean="0"/>
              <a:t>Vi har er kanskje oppdratt til å lært avsky bakterier – men det er bare et fåtall av dem som gjør oss syke – og det er de vil må «holde» oss unna og forhindre at de sprer seg!!</a:t>
            </a:r>
          </a:p>
          <a:p>
            <a:r>
              <a:rPr lang="nb-NO" sz="1100" baseline="0" dirty="0" smtClean="0"/>
              <a:t>OG bakterier er smarte - de kan endre seg og utvikle RESISTENS mot antibiotika!! </a:t>
            </a:r>
          </a:p>
          <a:p>
            <a:r>
              <a:rPr lang="nb-NO" sz="1100" baseline="0" dirty="0" smtClean="0"/>
              <a:t>Kilde Sofie Berg: Vidunderkuren 2018</a:t>
            </a:r>
          </a:p>
          <a:p>
            <a:endParaRPr lang="en-US" sz="11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1223543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baseline="0" dirty="0">
                <a:solidFill>
                  <a:srgbClr val="FF0000"/>
                </a:solidFill>
              </a:rPr>
              <a:t>KAN FJERNES</a:t>
            </a:r>
          </a:p>
          <a:p>
            <a:endParaRPr lang="en-US" sz="1200" dirty="0"/>
          </a:p>
          <a:p>
            <a:r>
              <a:rPr lang="nb-NO" sz="1200" dirty="0"/>
              <a:t>Denne figuren viser </a:t>
            </a:r>
            <a:r>
              <a:rPr lang="nb-NO" sz="1200" dirty="0" err="1"/>
              <a:t>antibiotikabruken</a:t>
            </a:r>
            <a:r>
              <a:rPr lang="nb-NO" sz="1200" dirty="0"/>
              <a:t> utenfor institusjon, altså i hovedsak fastlegepraksis og legevakt</a:t>
            </a:r>
            <a:r>
              <a:rPr lang="nb-NO" sz="1200" baseline="0" dirty="0"/>
              <a:t> – antall </a:t>
            </a:r>
            <a:r>
              <a:rPr lang="nb-NO" sz="1200" baseline="0" dirty="0" err="1"/>
              <a:t>antibiotikaresepter</a:t>
            </a:r>
            <a:r>
              <a:rPr lang="nb-NO" sz="1200" baseline="0" dirty="0"/>
              <a:t> pr 1000 innbyggere i 2019. Det er et nasjonalt mål at bruken skal ned til 250 resepter pr 1000 innbyggere, altså 1 resept pr fjerde innbygger årlig. I 2019 var tallene </a:t>
            </a:r>
            <a:r>
              <a:rPr lang="nb-NO" sz="1200" baseline="0" dirty="0" err="1"/>
              <a:t>ca</a:t>
            </a:r>
            <a:r>
              <a:rPr lang="nb-NO" sz="1200" baseline="0" dirty="0"/>
              <a:t> 350 i Vestfold og Telemark, og </a:t>
            </a:r>
            <a:r>
              <a:rPr lang="nb-NO" sz="1200" baseline="0" dirty="0" err="1"/>
              <a:t>ca</a:t>
            </a:r>
            <a:r>
              <a:rPr lang="nb-NO" sz="1200" baseline="0" dirty="0"/>
              <a:t> 290 i Troms og Finnmark.</a:t>
            </a:r>
          </a:p>
          <a:p>
            <a:endParaRPr lang="nb-NO" sz="1200" baseline="0" dirty="0"/>
          </a:p>
          <a:p>
            <a:r>
              <a:rPr lang="en-US" sz="1200" dirty="0"/>
              <a:t>To </a:t>
            </a:r>
            <a:r>
              <a:rPr lang="en-US" sz="1200" dirty="0" err="1"/>
              <a:t>poeng</a:t>
            </a:r>
            <a:r>
              <a:rPr lang="en-US" sz="1200" dirty="0"/>
              <a:t>:</a:t>
            </a:r>
          </a:p>
          <a:p>
            <a:pPr marL="228600" indent="-228600">
              <a:buAutoNum type="arabicPeriod"/>
            </a:pPr>
            <a:r>
              <a:rPr lang="en-US" sz="1200" dirty="0"/>
              <a:t>Det er </a:t>
            </a:r>
            <a:r>
              <a:rPr lang="en-US" sz="1200" dirty="0" err="1"/>
              <a:t>høyere</a:t>
            </a:r>
            <a:r>
              <a:rPr lang="en-US" sz="1200" dirty="0"/>
              <a:t> </a:t>
            </a:r>
            <a:r>
              <a:rPr lang="en-US" sz="1200" dirty="0" err="1"/>
              <a:t>bruk</a:t>
            </a:r>
            <a:r>
              <a:rPr lang="en-US" sz="1200" dirty="0"/>
              <a:t> </a:t>
            </a:r>
            <a:r>
              <a:rPr lang="en-US" sz="1200" dirty="0" err="1"/>
              <a:t>enn</a:t>
            </a:r>
            <a:r>
              <a:rPr lang="en-US" sz="1200" dirty="0"/>
              <a:t> </a:t>
            </a:r>
            <a:r>
              <a:rPr lang="en-US" sz="1200" dirty="0" err="1"/>
              <a:t>ønskelig</a:t>
            </a:r>
            <a:endParaRPr lang="en-US" sz="1200" dirty="0"/>
          </a:p>
          <a:p>
            <a:pPr marL="228600" indent="-228600">
              <a:buAutoNum type="arabicPeriod"/>
            </a:pPr>
            <a:r>
              <a:rPr lang="en-US" sz="1200" dirty="0"/>
              <a:t>Det er </a:t>
            </a:r>
            <a:r>
              <a:rPr lang="en-US" sz="1200" dirty="0" err="1"/>
              <a:t>en</a:t>
            </a:r>
            <a:r>
              <a:rPr lang="en-US" sz="1200" dirty="0"/>
              <a:t> god del </a:t>
            </a:r>
            <a:r>
              <a:rPr lang="en-US" sz="1200" dirty="0" err="1"/>
              <a:t>variasjon</a:t>
            </a:r>
            <a:r>
              <a:rPr lang="en-US" sz="1200" dirty="0"/>
              <a:t> </a:t>
            </a:r>
            <a:r>
              <a:rPr lang="en-US" sz="1200" dirty="0" err="1"/>
              <a:t>mellom</a:t>
            </a:r>
            <a:r>
              <a:rPr lang="en-US" sz="1200" dirty="0"/>
              <a:t> </a:t>
            </a:r>
            <a:r>
              <a:rPr lang="en-US" sz="1200" dirty="0" err="1"/>
              <a:t>fylkene</a:t>
            </a:r>
            <a:r>
              <a:rPr lang="en-US" sz="1200" dirty="0"/>
              <a:t>. </a:t>
            </a:r>
            <a:r>
              <a:rPr lang="en-US" sz="1200" dirty="0" err="1"/>
              <a:t>Hvis</a:t>
            </a:r>
            <a:r>
              <a:rPr lang="en-US" sz="1200" dirty="0"/>
              <a:t> vi </a:t>
            </a:r>
            <a:r>
              <a:rPr lang="en-US" sz="1200" dirty="0" err="1"/>
              <a:t>hadde</a:t>
            </a:r>
            <a:r>
              <a:rPr lang="en-US" sz="1200" dirty="0"/>
              <a:t> sett </a:t>
            </a:r>
            <a:r>
              <a:rPr lang="en-US" sz="1200" dirty="0" err="1"/>
              <a:t>på</a:t>
            </a:r>
            <a:r>
              <a:rPr lang="en-US" sz="1200" dirty="0"/>
              <a:t> </a:t>
            </a:r>
            <a:r>
              <a:rPr lang="en-US" sz="1200" dirty="0" err="1"/>
              <a:t>kommunenivå</a:t>
            </a:r>
            <a:r>
              <a:rPr lang="en-US" sz="1200" dirty="0"/>
              <a:t>, </a:t>
            </a:r>
            <a:r>
              <a:rPr lang="en-US" sz="1200" dirty="0" err="1"/>
              <a:t>ville</a:t>
            </a:r>
            <a:r>
              <a:rPr lang="en-US" sz="1200" dirty="0"/>
              <a:t> </a:t>
            </a:r>
            <a:r>
              <a:rPr lang="en-US" sz="1200" dirty="0" err="1"/>
              <a:t>variasjonen</a:t>
            </a:r>
            <a:r>
              <a:rPr lang="en-US" sz="1200" dirty="0"/>
              <a:t> </a:t>
            </a:r>
            <a:r>
              <a:rPr lang="en-US" sz="1200" dirty="0" err="1"/>
              <a:t>vært</a:t>
            </a:r>
            <a:r>
              <a:rPr lang="en-US" sz="1200" dirty="0"/>
              <a:t> </a:t>
            </a:r>
            <a:r>
              <a:rPr lang="en-US" sz="1200" dirty="0" err="1"/>
              <a:t>enda</a:t>
            </a:r>
            <a:r>
              <a:rPr lang="en-US" sz="1200" dirty="0"/>
              <a:t> </a:t>
            </a:r>
            <a:r>
              <a:rPr lang="en-US" sz="1200" dirty="0" err="1"/>
              <a:t>større</a:t>
            </a:r>
            <a:r>
              <a:rPr lang="en-US" sz="1200" dirty="0"/>
              <a:t>. Dette </a:t>
            </a:r>
            <a:r>
              <a:rPr lang="en-US" sz="1200" dirty="0" err="1"/>
              <a:t>tyder</a:t>
            </a:r>
            <a:r>
              <a:rPr lang="en-US" sz="1200" dirty="0"/>
              <a:t> </a:t>
            </a:r>
            <a:r>
              <a:rPr lang="en-US" sz="1200" dirty="0" err="1"/>
              <a:t>på</a:t>
            </a:r>
            <a:r>
              <a:rPr lang="en-US" sz="1200" dirty="0"/>
              <a:t> at </a:t>
            </a:r>
            <a:r>
              <a:rPr lang="en-US" sz="1200" dirty="0" err="1"/>
              <a:t>bruken</a:t>
            </a:r>
            <a:r>
              <a:rPr lang="en-US" sz="1200" baseline="0" dirty="0"/>
              <a:t> </a:t>
            </a:r>
            <a:r>
              <a:rPr lang="en-US" sz="1200" baseline="0" dirty="0" err="1"/>
              <a:t>kan</a:t>
            </a:r>
            <a:r>
              <a:rPr lang="en-US" sz="1200" baseline="0" dirty="0"/>
              <a:t> </a:t>
            </a:r>
            <a:r>
              <a:rPr lang="en-US" sz="1200" baseline="0" dirty="0" err="1"/>
              <a:t>forbedres</a:t>
            </a:r>
            <a:r>
              <a:rPr lang="en-US" sz="1200" baseline="0" dirty="0"/>
              <a:t>.</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21</a:t>
            </a:fld>
            <a:endParaRPr lang="en-US" dirty="0"/>
          </a:p>
        </p:txBody>
      </p:sp>
    </p:spTree>
    <p:extLst>
      <p:ext uri="{BB962C8B-B14F-4D97-AF65-F5344CB8AC3E}">
        <p14:creationId xmlns:p14="http://schemas.microsoft.com/office/powerpoint/2010/main" val="903299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600" b="1" baseline="0" dirty="0" smtClean="0"/>
              <a:t>ANBEFALES Å TA MED DETTE LYSBILDET</a:t>
            </a:r>
          </a:p>
          <a:p>
            <a:r>
              <a:rPr lang="nb-NO" sz="1200" dirty="0" smtClean="0"/>
              <a:t>Denne figuren viser fordelingen av </a:t>
            </a:r>
            <a:r>
              <a:rPr lang="nb-NO" sz="1200" dirty="0" err="1" smtClean="0"/>
              <a:t>antibiotikabruken</a:t>
            </a:r>
            <a:r>
              <a:rPr lang="nb-NO" sz="1200" dirty="0" smtClean="0"/>
              <a:t> delt på alder og kjønn i Norge på et år. De minste</a:t>
            </a:r>
            <a:r>
              <a:rPr lang="nb-NO" sz="1200" baseline="0" dirty="0" smtClean="0"/>
              <a:t> barna bruker en del, lite i barnealder og så økning i ungdommen. </a:t>
            </a:r>
          </a:p>
          <a:p>
            <a:r>
              <a:rPr lang="nb-NO" sz="1200" baseline="0" dirty="0" smtClean="0"/>
              <a:t>Markant kjønnsforskjell fra 20-50 år, deretter økning hos de eldre og stadig kjønnsforskjell.  Hva kan være årsaken til den store kjønnsforskjellen i alder 20-50 år?  </a:t>
            </a:r>
          </a:p>
          <a:p>
            <a:r>
              <a:rPr lang="nb-NO" sz="1200" baseline="0" dirty="0" smtClean="0"/>
              <a:t>En del forklares av urinveisinfeksjoner, men kvinner har også mer </a:t>
            </a:r>
            <a:r>
              <a:rPr lang="nb-NO" sz="1200" baseline="0" dirty="0" err="1" smtClean="0"/>
              <a:t>antibiotikabruk</a:t>
            </a:r>
            <a:r>
              <a:rPr lang="nb-NO" sz="1200" baseline="0" dirty="0" smtClean="0"/>
              <a:t> for luftveisinfeksjoner</a:t>
            </a:r>
          </a:p>
          <a:p>
            <a:r>
              <a:rPr lang="nb-NO" sz="1200" dirty="0" smtClean="0"/>
              <a:t>Kvinner</a:t>
            </a:r>
            <a:r>
              <a:rPr lang="nb-NO" sz="1200" baseline="0" dirty="0" smtClean="0"/>
              <a:t> og menn i de 3 nordligste fylkene ligger 10% lavere enn resten av landet. Hva kan årsaken være? Hvor mye spiller geografi med lengre avstander til legekontor inn? Har nordlendinger en annen legesøkningsadferd?</a:t>
            </a:r>
            <a:endParaRPr lang="nb-NO" sz="1200" dirty="0" smtClean="0"/>
          </a:p>
          <a:p>
            <a:r>
              <a:rPr lang="nb-NO" sz="1200" b="0" dirty="0" smtClean="0"/>
              <a:t>Vi ser en plutselig økning rundt 18/19 års alderen – hvorfor? </a:t>
            </a:r>
          </a:p>
          <a:p>
            <a:r>
              <a:rPr lang="nb-NO" sz="1200" b="0" dirty="0" smtClean="0"/>
              <a:t>Russetiden ser man fører til en økt og uforsvarlig bruk av antibiotika. </a:t>
            </a:r>
          </a:p>
          <a:p>
            <a:r>
              <a:rPr lang="nb-NO" sz="1200" b="0" dirty="0" smtClean="0"/>
              <a:t>Hvorfor bruker kvinner mer antibiotika enn menn?</a:t>
            </a:r>
          </a:p>
          <a:p>
            <a:r>
              <a:rPr lang="nb-NO" sz="1200" b="0" dirty="0" smtClean="0"/>
              <a:t> Hva tror dere? </a:t>
            </a:r>
          </a:p>
          <a:p>
            <a:r>
              <a:rPr lang="nb-NO" sz="1200" b="0" dirty="0" smtClean="0"/>
              <a:t>Mer kontakt med barn og smitte enn menn via både yrker og egne barn? </a:t>
            </a:r>
          </a:p>
          <a:p>
            <a:r>
              <a:rPr lang="nb-NO" sz="1200" b="0" dirty="0" smtClean="0"/>
              <a:t>Kvinner går oftere til legen ?</a:t>
            </a:r>
          </a:p>
          <a:p>
            <a:endParaRPr lang="nb-NO" sz="1600" b="0" dirty="0"/>
          </a:p>
        </p:txBody>
      </p:sp>
      <p:sp>
        <p:nvSpPr>
          <p:cNvPr id="4" name="Slide Number Placeholder 3"/>
          <p:cNvSpPr>
            <a:spLocks noGrp="1"/>
          </p:cNvSpPr>
          <p:nvPr>
            <p:ph type="sldNum" sz="quarter" idx="10"/>
          </p:nvPr>
        </p:nvSpPr>
        <p:spPr/>
        <p:txBody>
          <a:bodyPr/>
          <a:lstStyle/>
          <a:p>
            <a:fld id="{E28AD8F3-0350-44BA-933B-98872F5805AB}" type="slidenum">
              <a:rPr lang="nb-NO" smtClean="0"/>
              <a:t>22</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06332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i="0" baseline="0" dirty="0" smtClean="0"/>
              <a:t>KAN FJERNES</a:t>
            </a:r>
          </a:p>
          <a:p>
            <a:r>
              <a:rPr lang="nb-NO" sz="1200" dirty="0" smtClean="0"/>
              <a:t>Store </a:t>
            </a:r>
            <a:r>
              <a:rPr lang="nb-NO" sz="1200" dirty="0"/>
              <a:t>forskjeller mellom land - Lav AMR i Norge sammenlignet med </a:t>
            </a:r>
            <a:r>
              <a:rPr lang="nb-NO" sz="1200" dirty="0" smtClean="0"/>
              <a:t>andre </a:t>
            </a:r>
            <a:r>
              <a:rPr lang="nb-NO" sz="1200" dirty="0"/>
              <a:t>land, men AMR er </a:t>
            </a:r>
            <a:r>
              <a:rPr lang="nb-NO" sz="1200" dirty="0" smtClean="0"/>
              <a:t>økende. </a:t>
            </a:r>
            <a:r>
              <a:rPr lang="nb-NO" sz="1200" dirty="0" err="1" smtClean="0"/>
              <a:t>Staphylococcus</a:t>
            </a:r>
            <a:r>
              <a:rPr lang="nb-NO" sz="1200" dirty="0" smtClean="0"/>
              <a:t> </a:t>
            </a:r>
            <a:r>
              <a:rPr lang="nb-NO" sz="1200" dirty="0" err="1"/>
              <a:t>aureus</a:t>
            </a:r>
            <a:r>
              <a:rPr lang="nb-NO" sz="1200" dirty="0"/>
              <a:t>, </a:t>
            </a:r>
            <a:r>
              <a:rPr lang="en-GB" sz="1200" dirty="0" err="1"/>
              <a:t>Andel</a:t>
            </a:r>
            <a:r>
              <a:rPr lang="en-GB" sz="1200" dirty="0"/>
              <a:t> </a:t>
            </a:r>
            <a:r>
              <a:rPr lang="en-GB" sz="1200" dirty="0" err="1"/>
              <a:t>av</a:t>
            </a:r>
            <a:r>
              <a:rPr lang="en-GB" sz="1200" dirty="0"/>
              <a:t> </a:t>
            </a:r>
            <a:r>
              <a:rPr lang="en-GB" sz="1200" dirty="0" err="1"/>
              <a:t>blodprøveisolater</a:t>
            </a:r>
            <a:r>
              <a:rPr lang="en-GB" sz="1200" dirty="0"/>
              <a:t> med </a:t>
            </a:r>
            <a:r>
              <a:rPr lang="en-GB" sz="1200" dirty="0" err="1"/>
              <a:t>resistens</a:t>
            </a:r>
            <a:r>
              <a:rPr lang="en-GB" sz="1200" dirty="0"/>
              <a:t> mot </a:t>
            </a:r>
            <a:r>
              <a:rPr lang="en-GB" sz="1200" dirty="0" err="1"/>
              <a:t>meticillin</a:t>
            </a:r>
            <a:r>
              <a:rPr lang="en-GB" sz="1200" dirty="0"/>
              <a:t> (MRSA</a:t>
            </a:r>
            <a:r>
              <a:rPr lang="en-GB" sz="1200" dirty="0" smtClean="0"/>
              <a:t>).</a:t>
            </a:r>
            <a:r>
              <a:rPr lang="en-GB" sz="1200" baseline="0" dirty="0" smtClean="0"/>
              <a:t> </a:t>
            </a:r>
            <a:r>
              <a:rPr lang="nb-NO" sz="1200" dirty="0" smtClean="0"/>
              <a:t>Det </a:t>
            </a:r>
            <a:r>
              <a:rPr lang="nb-NO" sz="1200" dirty="0"/>
              <a:t>er en klar sammenheng mellom bruk av bredspektret antibiotika og utvikling av resistente mikrober i en populasjon. </a:t>
            </a:r>
            <a:r>
              <a:rPr lang="nb-NO" sz="1200" dirty="0" smtClean="0"/>
              <a:t>Norge </a:t>
            </a:r>
            <a:r>
              <a:rPr lang="nb-NO" sz="1200" dirty="0"/>
              <a:t>er et av landene i Europa som forskriver minst antibiotika. Norge har også en høy andel forskrivning av smalspektret antibiotika. </a:t>
            </a:r>
          </a:p>
          <a:p>
            <a:r>
              <a:rPr lang="nb-NO" sz="1200" dirty="0"/>
              <a:t>Dette er nok mye av grunnen til at vi fortsatt har forholdvis lite </a:t>
            </a:r>
            <a:r>
              <a:rPr lang="nb-NO" sz="1200" dirty="0" err="1"/>
              <a:t>antibiotikaresistens</a:t>
            </a:r>
            <a:r>
              <a:rPr lang="nb-NO" sz="1200" dirty="0"/>
              <a:t> sammenliknet med andre </a:t>
            </a:r>
            <a:r>
              <a:rPr lang="nb-NO" sz="1200" dirty="0" err="1" smtClean="0"/>
              <a:t>land.Fordi</a:t>
            </a:r>
            <a:r>
              <a:rPr lang="nb-NO" sz="1200" dirty="0" smtClean="0"/>
              <a:t> </a:t>
            </a:r>
            <a:r>
              <a:rPr lang="nb-NO" sz="1200" dirty="0"/>
              <a:t>vi tradisjonelt sett har vært flinke til å ikke benytte så mye bredspektret antibiotika og fordi vi har hatt og har et mindre forbruk så har vi er relativt lav resistens i Norge sammenlignet med resten av Europa. </a:t>
            </a:r>
            <a:r>
              <a:rPr lang="nb-NO" sz="1200" b="1" dirty="0" smtClean="0"/>
              <a:t>Så </a:t>
            </a:r>
            <a:r>
              <a:rPr lang="nb-NO" sz="1200" b="1" dirty="0"/>
              <a:t>det hjelpe allikevel hva vi gjør lokalt – det er med å bevare den nåværende situasjonen. </a:t>
            </a:r>
            <a:r>
              <a:rPr lang="nb-NO" sz="1200" dirty="0" err="1" smtClean="0"/>
              <a:t>Antibiotikaresistens</a:t>
            </a:r>
            <a:r>
              <a:rPr lang="nb-NO" sz="1200" dirty="0" smtClean="0"/>
              <a:t> er fortsatt et begrenset problem i Norge, men vi ser en økning.</a:t>
            </a:r>
            <a:r>
              <a:rPr lang="nb-NO" sz="1200" baseline="0" dirty="0" smtClean="0"/>
              <a:t> </a:t>
            </a:r>
            <a:r>
              <a:rPr lang="nb-NO" sz="1200" b="1" dirty="0" smtClean="0">
                <a:solidFill>
                  <a:srgbClr val="219993"/>
                </a:solidFill>
              </a:rPr>
              <a:t>Relativt lav </a:t>
            </a:r>
            <a:r>
              <a:rPr lang="nb-NO" sz="1200" b="1" dirty="0" err="1" smtClean="0">
                <a:solidFill>
                  <a:srgbClr val="219993"/>
                </a:solidFill>
              </a:rPr>
              <a:t>antibiotikaresistens</a:t>
            </a:r>
            <a:r>
              <a:rPr lang="nb-NO" sz="1200" b="1" dirty="0" smtClean="0">
                <a:solidFill>
                  <a:srgbClr val="219993"/>
                </a:solidFill>
              </a:rPr>
              <a:t> i Norge,</a:t>
            </a:r>
            <a:r>
              <a:rPr lang="nb-NO" sz="1200" b="1" baseline="0" dirty="0" smtClean="0">
                <a:solidFill>
                  <a:srgbClr val="219993"/>
                </a:solidFill>
              </a:rPr>
              <a:t> </a:t>
            </a:r>
            <a:r>
              <a:rPr lang="nb-NO" sz="1200" b="1" dirty="0" smtClean="0">
                <a:solidFill>
                  <a:srgbClr val="219993"/>
                </a:solidFill>
              </a:rPr>
              <a:t>men også i Norge øker forekomst av resistens</a:t>
            </a:r>
            <a:endParaRPr lang="nb-NO" sz="1200" dirty="0" smtClean="0"/>
          </a:p>
          <a:p>
            <a:r>
              <a:rPr lang="nb-NO" sz="1200" dirty="0" smtClean="0"/>
              <a:t>En stor bekymring internasjonalt er det vi kaller ESBL, som står for </a:t>
            </a:r>
            <a:r>
              <a:rPr lang="en-GB" sz="1200" dirty="0" smtClean="0"/>
              <a:t>extended spectrum </a:t>
            </a:r>
            <a:r>
              <a:rPr lang="en-GB" sz="1200" dirty="0" err="1" smtClean="0"/>
              <a:t>betalactamase</a:t>
            </a:r>
            <a:r>
              <a:rPr lang="en-GB" sz="1200" dirty="0" smtClean="0"/>
              <a:t>. </a:t>
            </a:r>
            <a:r>
              <a:rPr lang="en-GB" sz="1200" dirty="0" err="1" smtClean="0"/>
              <a:t>Økningen</a:t>
            </a:r>
            <a:r>
              <a:rPr lang="en-GB" sz="1200" dirty="0" smtClean="0"/>
              <a:t> </a:t>
            </a:r>
            <a:r>
              <a:rPr lang="en-GB" sz="1200" dirty="0" err="1" smtClean="0"/>
              <a:t>gjenspeiler</a:t>
            </a:r>
            <a:r>
              <a:rPr lang="en-GB" sz="1200" dirty="0" smtClean="0"/>
              <a:t> </a:t>
            </a:r>
            <a:r>
              <a:rPr lang="en-GB" sz="1200" dirty="0" err="1" smtClean="0"/>
              <a:t>trolig</a:t>
            </a:r>
            <a:r>
              <a:rPr lang="en-GB" sz="1200" dirty="0" smtClean="0"/>
              <a:t> den </a:t>
            </a:r>
            <a:r>
              <a:rPr lang="en-GB" sz="1200" dirty="0" err="1" smtClean="0"/>
              <a:t>internasjonale</a:t>
            </a:r>
            <a:r>
              <a:rPr lang="en-GB" sz="1200" dirty="0" smtClean="0"/>
              <a:t> </a:t>
            </a:r>
            <a:r>
              <a:rPr lang="en-GB" sz="1200" dirty="0" err="1" smtClean="0"/>
              <a:t>epidemiologien</a:t>
            </a:r>
            <a:r>
              <a:rPr lang="en-GB" sz="1200" dirty="0" smtClean="0"/>
              <a:t> </a:t>
            </a:r>
            <a:r>
              <a:rPr lang="en-GB" sz="1200" dirty="0" err="1" smtClean="0"/>
              <a:t>og</a:t>
            </a:r>
            <a:r>
              <a:rPr lang="en-GB" sz="1200" dirty="0" smtClean="0"/>
              <a:t> </a:t>
            </a:r>
            <a:r>
              <a:rPr lang="en-GB" sz="1200" dirty="0" err="1" smtClean="0"/>
              <a:t>reisevirksomhet</a:t>
            </a:r>
            <a:r>
              <a:rPr lang="en-GB" sz="1200" dirty="0" smtClean="0"/>
              <a:t> </a:t>
            </a:r>
            <a:r>
              <a:rPr lang="en-GB" sz="1200" dirty="0" err="1" smtClean="0"/>
              <a:t>blant</a:t>
            </a:r>
            <a:r>
              <a:rPr lang="en-GB" sz="1200" dirty="0" smtClean="0"/>
              <a:t> </a:t>
            </a:r>
            <a:r>
              <a:rPr lang="en-GB" sz="1200" dirty="0" err="1" smtClean="0"/>
              <a:t>nordmenn</a:t>
            </a:r>
            <a:endParaRPr lang="en-GB" sz="1200" dirty="0" smtClean="0"/>
          </a:p>
          <a:p>
            <a:r>
              <a:rPr lang="en-GB" sz="1200" dirty="0" smtClean="0"/>
              <a:t> </a:t>
            </a:r>
            <a:r>
              <a:rPr lang="nb-NO" sz="1200" dirty="0" smtClean="0"/>
              <a:t>I praksis betyr det at bakterien har resistensmekanismer som hemmer effekten av de vanligste typene av antibiotika. </a:t>
            </a:r>
          </a:p>
          <a:p>
            <a:endParaRPr lang="nb-NO" sz="1200" b="1"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416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i="0" baseline="0" dirty="0" smtClean="0"/>
              <a:t>KAN FJERNES</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1200" dirty="0" err="1" smtClean="0"/>
              <a:t>Antibiotikaresistens</a:t>
            </a:r>
            <a:r>
              <a:rPr lang="nb-NO" sz="1200" dirty="0" smtClean="0"/>
              <a:t> er fortsatt et begrenset problem i Norge, men vi ser en økning forekomst av resistens</a:t>
            </a:r>
          </a:p>
          <a:p>
            <a:r>
              <a:rPr lang="nb-NO" sz="1200" dirty="0" smtClean="0"/>
              <a:t>En stor bekymring internasjonalt er det vi kaller ESBL,</a:t>
            </a:r>
            <a:r>
              <a:rPr lang="nb-NO" sz="1200" baseline="0" dirty="0" smtClean="0"/>
              <a:t> som står for </a:t>
            </a:r>
            <a:r>
              <a:rPr lang="en-GB" sz="1200" dirty="0" smtClean="0"/>
              <a:t>extended spectrum </a:t>
            </a:r>
            <a:r>
              <a:rPr lang="en-GB" sz="1200" dirty="0" err="1" smtClean="0"/>
              <a:t>betalactamase</a:t>
            </a:r>
            <a:r>
              <a:rPr lang="en-GB" sz="1200" dirty="0" smtClean="0"/>
              <a:t>. </a:t>
            </a:r>
            <a:r>
              <a:rPr lang="nb-NO" sz="1200" dirty="0" smtClean="0"/>
              <a:t>I praksis betyr det at bakterien har resistensmekanismer som hemmer effekten av de vanligste typene av antibiotika. </a:t>
            </a:r>
          </a:p>
          <a:p>
            <a:r>
              <a:rPr lang="nb-NO" sz="1200" dirty="0" smtClean="0"/>
              <a:t>Her ser dere at fortsatt er det</a:t>
            </a:r>
            <a:r>
              <a:rPr lang="nb-NO" sz="1200" baseline="0" dirty="0" smtClean="0"/>
              <a:t> relativt få av </a:t>
            </a:r>
            <a:r>
              <a:rPr lang="en-GB" sz="1200" i="1" dirty="0" smtClean="0"/>
              <a:t>Escherichia coli </a:t>
            </a:r>
            <a:r>
              <a:rPr lang="en-GB" sz="1200" dirty="0" smtClean="0"/>
              <a:t>og </a:t>
            </a:r>
            <a:r>
              <a:rPr lang="en-GB" sz="1200" i="1" dirty="0" err="1" smtClean="0"/>
              <a:t>Klebsiella</a:t>
            </a:r>
            <a:r>
              <a:rPr lang="en-GB" sz="1200" i="1" dirty="0" smtClean="0"/>
              <a:t> </a:t>
            </a:r>
            <a:r>
              <a:rPr lang="en-GB" sz="1200" dirty="0" err="1" smtClean="0"/>
              <a:t>spp</a:t>
            </a:r>
            <a:r>
              <a:rPr lang="en-GB" sz="1200" dirty="0" smtClean="0"/>
              <a:t> </a:t>
            </a:r>
            <a:r>
              <a:rPr lang="en-GB" sz="1200" dirty="0" err="1" smtClean="0"/>
              <a:t>isolert</a:t>
            </a:r>
            <a:r>
              <a:rPr lang="en-GB" sz="1200" dirty="0" smtClean="0"/>
              <a:t> </a:t>
            </a:r>
            <a:r>
              <a:rPr lang="en-GB" sz="1200" dirty="0" err="1" smtClean="0"/>
              <a:t>fra</a:t>
            </a:r>
            <a:r>
              <a:rPr lang="en-GB" sz="1200" dirty="0" smtClean="0"/>
              <a:t> </a:t>
            </a:r>
            <a:r>
              <a:rPr lang="en-GB" sz="1200" dirty="0" err="1" smtClean="0"/>
              <a:t>blod</a:t>
            </a:r>
            <a:r>
              <a:rPr lang="en-GB" sz="1200" dirty="0" smtClean="0"/>
              <a:t> </a:t>
            </a:r>
            <a:r>
              <a:rPr lang="en-GB" sz="1200" dirty="0" err="1" smtClean="0"/>
              <a:t>og</a:t>
            </a:r>
            <a:r>
              <a:rPr lang="en-GB" sz="1200" dirty="0" smtClean="0"/>
              <a:t> </a:t>
            </a:r>
            <a:r>
              <a:rPr lang="en-GB" sz="1200" dirty="0" err="1" smtClean="0"/>
              <a:t>urin</a:t>
            </a:r>
            <a:r>
              <a:rPr lang="en-GB" sz="1200" dirty="0" smtClean="0"/>
              <a:t> </a:t>
            </a:r>
            <a:r>
              <a:rPr lang="en-GB" sz="1200" dirty="0" err="1" smtClean="0"/>
              <a:t>i</a:t>
            </a:r>
            <a:r>
              <a:rPr lang="en-GB" sz="1200" dirty="0" smtClean="0"/>
              <a:t> Norge, men </a:t>
            </a:r>
            <a:r>
              <a:rPr lang="en-GB" sz="1200" dirty="0" err="1" smtClean="0"/>
              <a:t>det</a:t>
            </a:r>
            <a:r>
              <a:rPr lang="en-GB" sz="1200" baseline="0" dirty="0" smtClean="0"/>
              <a:t> </a:t>
            </a:r>
            <a:r>
              <a:rPr lang="en-GB" sz="1200" baseline="0" dirty="0" err="1" smtClean="0"/>
              <a:t>er</a:t>
            </a:r>
            <a:r>
              <a:rPr lang="en-GB" sz="1200" baseline="0" dirty="0" smtClean="0"/>
              <a:t> </a:t>
            </a:r>
            <a:r>
              <a:rPr lang="en-GB" sz="1200" baseline="0" dirty="0" err="1" smtClean="0"/>
              <a:t>en</a:t>
            </a:r>
            <a:r>
              <a:rPr lang="en-GB" sz="1200" baseline="0" dirty="0" smtClean="0"/>
              <a:t> </a:t>
            </a:r>
            <a:r>
              <a:rPr lang="en-GB" sz="1200" baseline="0" dirty="0" err="1" smtClean="0"/>
              <a:t>relativt</a:t>
            </a:r>
            <a:r>
              <a:rPr lang="en-GB" sz="1200" baseline="0" dirty="0" smtClean="0"/>
              <a:t> </a:t>
            </a:r>
            <a:r>
              <a:rPr lang="en-GB" sz="1200" baseline="0" dirty="0" err="1" smtClean="0"/>
              <a:t>kraftig</a:t>
            </a:r>
            <a:r>
              <a:rPr lang="en-GB" sz="1200" baseline="0" dirty="0" smtClean="0"/>
              <a:t> </a:t>
            </a:r>
            <a:r>
              <a:rPr lang="en-GB" sz="1200" baseline="0" dirty="0" err="1" smtClean="0"/>
              <a:t>økning</a:t>
            </a:r>
            <a:r>
              <a:rPr lang="en-GB" sz="1200" baseline="0" dirty="0" smtClean="0"/>
              <a:t> i E-coli med ESBL </a:t>
            </a:r>
            <a:r>
              <a:rPr lang="en-GB" sz="1200" baseline="0" dirty="0" err="1" smtClean="0"/>
              <a:t>både</a:t>
            </a:r>
            <a:r>
              <a:rPr lang="en-GB" sz="1200" baseline="0" dirty="0" smtClean="0"/>
              <a:t> </a:t>
            </a:r>
            <a:r>
              <a:rPr lang="en-GB" sz="1200" baseline="0" dirty="0" err="1" smtClean="0"/>
              <a:t>i</a:t>
            </a:r>
            <a:r>
              <a:rPr lang="en-GB" sz="1200" baseline="0" dirty="0" smtClean="0"/>
              <a:t> </a:t>
            </a:r>
            <a:r>
              <a:rPr lang="en-GB" sz="1200" baseline="0" dirty="0" err="1" smtClean="0"/>
              <a:t>blod</a:t>
            </a:r>
            <a:r>
              <a:rPr lang="en-GB" sz="1200" baseline="0" dirty="0" smtClean="0"/>
              <a:t> </a:t>
            </a:r>
            <a:r>
              <a:rPr lang="en-GB" sz="1200" baseline="0" dirty="0" err="1" smtClean="0"/>
              <a:t>og</a:t>
            </a:r>
            <a:r>
              <a:rPr lang="en-GB" sz="1200" baseline="0" dirty="0" smtClean="0"/>
              <a:t> </a:t>
            </a:r>
            <a:r>
              <a:rPr lang="en-GB" sz="1200" baseline="0" dirty="0" err="1" smtClean="0"/>
              <a:t>urin</a:t>
            </a:r>
            <a:r>
              <a:rPr lang="en-GB" sz="1200" baseline="0" dirty="0" smtClean="0"/>
              <a:t>.</a:t>
            </a:r>
          </a:p>
          <a:p>
            <a:r>
              <a:rPr lang="en-GB" sz="1200" baseline="0" dirty="0" err="1" smtClean="0"/>
              <a:t>Gjenspeiler</a:t>
            </a:r>
            <a:r>
              <a:rPr lang="en-GB" sz="1200" baseline="0" dirty="0" smtClean="0"/>
              <a:t> </a:t>
            </a:r>
            <a:r>
              <a:rPr lang="en-GB" sz="1200" baseline="0" dirty="0" err="1" smtClean="0"/>
              <a:t>økningen</a:t>
            </a:r>
            <a:r>
              <a:rPr lang="en-GB" sz="1200" baseline="0" dirty="0" smtClean="0"/>
              <a:t> </a:t>
            </a:r>
            <a:r>
              <a:rPr lang="en-GB" sz="1200" baseline="0" dirty="0" err="1" smtClean="0"/>
              <a:t>trolig</a:t>
            </a:r>
            <a:r>
              <a:rPr lang="en-GB" sz="1200" baseline="0" dirty="0" smtClean="0"/>
              <a:t> den </a:t>
            </a:r>
            <a:r>
              <a:rPr lang="en-GB" sz="1200" baseline="0" dirty="0" err="1" smtClean="0"/>
              <a:t>internasjonale</a:t>
            </a:r>
            <a:r>
              <a:rPr lang="en-GB" sz="1200" baseline="0" dirty="0" smtClean="0"/>
              <a:t> </a:t>
            </a:r>
            <a:r>
              <a:rPr lang="en-GB" sz="1200" baseline="0" dirty="0" err="1" smtClean="0"/>
              <a:t>epidemiologien</a:t>
            </a:r>
            <a:r>
              <a:rPr lang="en-GB" sz="1200" baseline="0" dirty="0" smtClean="0"/>
              <a:t> og </a:t>
            </a:r>
            <a:r>
              <a:rPr lang="en-GB" sz="1200" baseline="0" dirty="0" err="1" smtClean="0"/>
              <a:t>reisevirksomhet</a:t>
            </a:r>
            <a:r>
              <a:rPr lang="en-GB" sz="1200" baseline="0" dirty="0" smtClean="0"/>
              <a:t> </a:t>
            </a:r>
            <a:r>
              <a:rPr lang="en-GB" sz="1200" baseline="0" dirty="0" err="1" smtClean="0"/>
              <a:t>blant</a:t>
            </a:r>
            <a:r>
              <a:rPr lang="en-GB" sz="1200" baseline="0" dirty="0" smtClean="0"/>
              <a:t> </a:t>
            </a:r>
            <a:r>
              <a:rPr lang="en-GB" sz="1200" baseline="0" dirty="0" err="1" smtClean="0"/>
              <a:t>nordmenn</a:t>
            </a:r>
            <a:r>
              <a:rPr lang="en-GB" sz="1200" baseline="0" dirty="0" smtClean="0"/>
              <a:t>. </a:t>
            </a:r>
            <a:r>
              <a:rPr lang="nb-NO" sz="1200" dirty="0" smtClean="0"/>
              <a:t>Det er en klar sammenheng mellom bruk av bredspektret antibiotika og utvikling av resistente mikrober i en populasjon. </a:t>
            </a:r>
          </a:p>
          <a:p>
            <a:r>
              <a:rPr lang="nb-NO" sz="1200" dirty="0" smtClean="0"/>
              <a:t>Norge er et av landene i Europa som forskriver minst antibiotika. Norge har også en høy andel forskrivning av smalspektret antibiotika. </a:t>
            </a:r>
          </a:p>
          <a:p>
            <a:r>
              <a:rPr lang="nb-NO" sz="1200" dirty="0" smtClean="0"/>
              <a:t>Dette er nok mye av grunnen til at vi fortsatt har forholdvis lite </a:t>
            </a:r>
            <a:r>
              <a:rPr lang="nb-NO" sz="1200" dirty="0" err="1" smtClean="0"/>
              <a:t>antibiotikaresistens</a:t>
            </a:r>
            <a:r>
              <a:rPr lang="nb-NO" sz="1200" dirty="0" smtClean="0"/>
              <a:t> sammenliknet med andre land. Fordi vi tradisjonelt sett har vært flinke til å ikke benytte så mye bredspektret antibiotika og fordi vi har hatt og har et mindre forbruk så har vi er relativt lav resistens i Norge sammenlignet med resten av Europa. </a:t>
            </a:r>
            <a:r>
              <a:rPr lang="nb-NO" sz="1200" b="1" dirty="0" smtClean="0"/>
              <a:t>Så det hjelpe allikevel hva vi gjør lokalt – det er med å bevare den nåværende situasjonen. </a:t>
            </a:r>
          </a:p>
          <a:p>
            <a:pPr defTabSz="1825783"/>
            <a:endParaRPr lang="nb-NO" sz="1200" dirty="0" smtClean="0"/>
          </a:p>
        </p:txBody>
      </p:sp>
      <p:sp>
        <p:nvSpPr>
          <p:cNvPr id="4" name="Plassholder for lysbildenummer 3"/>
          <p:cNvSpPr>
            <a:spLocks noGrp="1"/>
          </p:cNvSpPr>
          <p:nvPr>
            <p:ph type="sldNum" sz="quarter" idx="10"/>
          </p:nvPr>
        </p:nvSpPr>
        <p:spPr/>
        <p:txBody>
          <a:bodyPr/>
          <a:lstStyle/>
          <a:p>
            <a:fld id="{E28AD8F3-0350-44BA-933B-98872F5805AB}" type="slidenum">
              <a:rPr lang="nb-NO" smtClean="0"/>
              <a:t>24</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019575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i="0" baseline="0" dirty="0" smtClean="0"/>
              <a:t>KAN FJERNES</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i="0" kern="1200" dirty="0" smtClean="0">
                <a:solidFill>
                  <a:schemeClr val="tx1"/>
                </a:solidFill>
                <a:effectLst/>
                <a:latin typeface="+mn-lt"/>
                <a:ea typeface="+mn-ea"/>
                <a:cs typeface="+mn-cs"/>
              </a:rPr>
              <a:t>Jo mer antibiotika som brukes i et land, jo mer </a:t>
            </a:r>
            <a:r>
              <a:rPr lang="nb-NO" sz="1200" b="1" i="0" kern="1200" dirty="0" err="1" smtClean="0">
                <a:solidFill>
                  <a:schemeClr val="tx1"/>
                </a:solidFill>
                <a:effectLst/>
                <a:latin typeface="+mn-lt"/>
                <a:ea typeface="+mn-ea"/>
                <a:cs typeface="+mn-cs"/>
              </a:rPr>
              <a:t>antibiotikaresistens</a:t>
            </a:r>
            <a:r>
              <a:rPr lang="nb-NO" sz="1200" b="1" i="0" kern="1200" dirty="0" smtClean="0">
                <a:solidFill>
                  <a:schemeClr val="tx1"/>
                </a:solidFill>
                <a:effectLst/>
                <a:latin typeface="+mn-lt"/>
                <a:ea typeface="+mn-ea"/>
                <a:cs typeface="+mn-cs"/>
              </a:rPr>
              <a:t> finnes de</a:t>
            </a:r>
            <a:r>
              <a:rPr lang="nb-NO" sz="1200" b="1" i="1" kern="1200" dirty="0" smtClean="0">
                <a:solidFill>
                  <a:schemeClr val="tx1"/>
                </a:solidFill>
                <a:effectLst/>
                <a:latin typeface="+mn-lt"/>
                <a:ea typeface="+mn-ea"/>
                <a:cs typeface="+mn-cs"/>
              </a:rPr>
              <a:t>r.</a:t>
            </a:r>
            <a:endParaRPr lang="nb-NO" sz="1200" dirty="0" smtClean="0"/>
          </a:p>
          <a:p>
            <a:pPr marL="0" marR="0" lvl="0" indent="0" algn="l" defTabSz="1828526" rtl="0" eaLnBrk="1" fontAlgn="auto" latinLnBrk="0" hangingPunct="1">
              <a:lnSpc>
                <a:spcPct val="100000"/>
              </a:lnSpc>
              <a:spcBef>
                <a:spcPts val="0"/>
              </a:spcBef>
              <a:spcAft>
                <a:spcPts val="0"/>
              </a:spcAft>
              <a:buClrTx/>
              <a:buSzTx/>
              <a:buFontTx/>
              <a:buNone/>
              <a:tabLst/>
              <a:defRPr/>
            </a:pPr>
            <a:r>
              <a:rPr lang="nb-NO" sz="1200" dirty="0" smtClean="0"/>
              <a:t>Dette er rosinen i pølsa på sammenheng mellom nasjonalt forbruk og penicillinresistente</a:t>
            </a:r>
            <a:r>
              <a:rPr lang="nb-NO" sz="1200" baseline="0" dirty="0" smtClean="0"/>
              <a:t> </a:t>
            </a:r>
            <a:r>
              <a:rPr lang="nb-NO" sz="1200" baseline="0" dirty="0" err="1" smtClean="0"/>
              <a:t>pneumokokker</a:t>
            </a:r>
            <a:r>
              <a:rPr lang="nb-NO" sz="1200" baseline="0" dirty="0" smtClean="0"/>
              <a:t>. Den er som dere ser helt lineær.  Mens vi  Norden og Nederland har lavt forbruk og lav resistens, så er Spania og Frankrike ute å kjøre. Der kan man ikke bruke penicillin eller </a:t>
            </a:r>
            <a:r>
              <a:rPr lang="nb-NO" sz="1200" baseline="0" dirty="0" err="1" smtClean="0"/>
              <a:t>amoxicillin</a:t>
            </a:r>
            <a:r>
              <a:rPr lang="nb-NO" sz="1200" baseline="0" dirty="0" smtClean="0"/>
              <a:t> ved en pneumoni med stor fare for at antibiotika ikke virker.  Da må man til med mer </a:t>
            </a:r>
            <a:r>
              <a:rPr lang="nb-NO" sz="1200" baseline="0" dirty="0" err="1" smtClean="0"/>
              <a:t>bredpektret</a:t>
            </a:r>
            <a:r>
              <a:rPr lang="nb-NO" sz="1200" baseline="0" dirty="0" smtClean="0"/>
              <a:t> antibiotika med fare for ytterligere resistensspiral</a:t>
            </a:r>
            <a:endParaRPr lang="nb-NO" sz="1200" i="1" dirty="0" smtClean="0"/>
          </a:p>
          <a:p>
            <a:r>
              <a:rPr lang="nb-NO" sz="1200" dirty="0" smtClean="0"/>
              <a:t>Det </a:t>
            </a:r>
            <a:r>
              <a:rPr lang="nb-NO" sz="1200" dirty="0"/>
              <a:t>er en direkte sammenheng mellom bruken av antibiotika og fremveksten av resistente bakterier/mikrober. </a:t>
            </a:r>
          </a:p>
          <a:p>
            <a:r>
              <a:rPr lang="nb-NO" sz="1200" dirty="0"/>
              <a:t>Her ser vi Norge med lite forbruke og lite resistens </a:t>
            </a:r>
            <a:r>
              <a:rPr lang="nb-NO" sz="1200" dirty="0" smtClean="0"/>
              <a:t>–De </a:t>
            </a:r>
            <a:r>
              <a:rPr lang="nb-NO" sz="1200" dirty="0"/>
              <a:t>blå strekene viser en statistisk tendens</a:t>
            </a:r>
            <a:r>
              <a:rPr lang="nb-NO" sz="1200" dirty="0" smtClean="0"/>
              <a:t>. Klar </a:t>
            </a:r>
            <a:r>
              <a:rPr lang="nb-NO" sz="1200" dirty="0"/>
              <a:t>sammenheng mellom bruk av bredspektret antibiotika og utvikling av resistente mikrober i en populasjon. </a:t>
            </a:r>
          </a:p>
          <a:p>
            <a:r>
              <a:rPr lang="nb-NO" sz="1200" dirty="0"/>
              <a:t>Norge er et av landene i Europa som forskriver minst antibiotika. </a:t>
            </a:r>
            <a:r>
              <a:rPr lang="nb-NO" sz="1200" dirty="0" smtClean="0"/>
              <a:t>Norge </a:t>
            </a:r>
            <a:r>
              <a:rPr lang="nb-NO" sz="1200" dirty="0"/>
              <a:t>har også en høy andel forskrivning av smalspektret antibiotika. </a:t>
            </a:r>
          </a:p>
          <a:p>
            <a:r>
              <a:rPr lang="nb-NO" sz="1200" dirty="0"/>
              <a:t>Mye av grunnen til at vi fortsatt har forholdvis lite </a:t>
            </a:r>
            <a:r>
              <a:rPr lang="nb-NO" sz="1200" dirty="0" err="1"/>
              <a:t>antibiotikaresistens</a:t>
            </a:r>
            <a:r>
              <a:rPr lang="nb-NO" sz="1200" dirty="0"/>
              <a:t> sammenliknet med andre </a:t>
            </a:r>
            <a:r>
              <a:rPr lang="nb-NO" sz="1200" dirty="0" smtClean="0"/>
              <a:t>land. Det </a:t>
            </a:r>
            <a:r>
              <a:rPr lang="nb-NO" sz="1200" dirty="0"/>
              <a:t>er noen land som har lavere forskrivning av antibiotika enn Norge, uten at sykelighet eller dødelighet av infeksjoner er økt av den grunn. </a:t>
            </a:r>
          </a:p>
          <a:p>
            <a:r>
              <a:rPr lang="nb-NO" sz="1200" dirty="0"/>
              <a:t>Derfor et potensial for fortsatt reduksjon i vårt forbruk her til </a:t>
            </a:r>
            <a:r>
              <a:rPr lang="nb-NO" sz="1200" dirty="0" smtClean="0"/>
              <a:t>lands. </a:t>
            </a:r>
          </a:p>
          <a:p>
            <a:r>
              <a:rPr lang="nb-NO" sz="1200" dirty="0" smtClean="0"/>
              <a:t>Kilde Hermann Goossens, </a:t>
            </a:r>
            <a:r>
              <a:rPr lang="nb-NO" sz="1200" dirty="0" err="1" smtClean="0"/>
              <a:t>Lancet</a:t>
            </a:r>
            <a:r>
              <a:rPr lang="nb-NO" sz="1200" dirty="0" smtClean="0"/>
              <a:t> 2006</a:t>
            </a:r>
            <a:endParaRPr lang="nb-NO" sz="1200" dirty="0"/>
          </a:p>
          <a:p>
            <a:endParaRPr lang="nb-NO" sz="1200" dirty="0"/>
          </a:p>
        </p:txBody>
      </p:sp>
      <p:sp>
        <p:nvSpPr>
          <p:cNvPr id="4" name="Slide Number Placeholder 3"/>
          <p:cNvSpPr>
            <a:spLocks noGrp="1"/>
          </p:cNvSpPr>
          <p:nvPr>
            <p:ph type="sldNum" sz="quarter" idx="10"/>
          </p:nvPr>
        </p:nvSpPr>
        <p:spPr/>
        <p:txBody>
          <a:bodyPr/>
          <a:lstStyle/>
          <a:p>
            <a:fld id="{57D46B6D-5B73-7A4C-984B-75E154DA9EA3}" type="slidenum">
              <a:rPr lang="nb-NO" smtClean="0"/>
              <a:t>25</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563763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5783" rtl="0" eaLnBrk="1" fontAlgn="auto" latinLnBrk="0" hangingPunct="1">
              <a:lnSpc>
                <a:spcPct val="100000"/>
              </a:lnSpc>
              <a:spcBef>
                <a:spcPts val="0"/>
              </a:spcBef>
              <a:spcAft>
                <a:spcPts val="0"/>
              </a:spcAft>
              <a:buClrTx/>
              <a:buSzTx/>
              <a:buFontTx/>
              <a:buNone/>
              <a:tabLst/>
              <a:defRPr/>
            </a:pPr>
            <a:r>
              <a:rPr lang="nb-NO" sz="1600" b="1" baseline="0" dirty="0" smtClean="0"/>
              <a:t>ANBEFALES</a:t>
            </a:r>
          </a:p>
          <a:p>
            <a:pPr defTabSz="1825783">
              <a:defRPr/>
            </a:pPr>
            <a:r>
              <a:rPr lang="nb-NO" sz="1200" b="1" dirty="0" smtClean="0"/>
              <a:t>Vi </a:t>
            </a:r>
            <a:r>
              <a:rPr lang="nb-NO" sz="1200" b="1" dirty="0"/>
              <a:t>har og Nasjonale strategier og globale planer/strategier i kampen mot </a:t>
            </a:r>
            <a:r>
              <a:rPr lang="nb-NO" sz="1200" b="1" dirty="0" smtClean="0"/>
              <a:t>resistensutviklingen.</a:t>
            </a:r>
            <a:r>
              <a:rPr lang="nb-NO" sz="1200" b="0" baseline="0" dirty="0"/>
              <a:t> </a:t>
            </a:r>
            <a:r>
              <a:rPr lang="nb-NO" sz="1200" dirty="0" smtClean="0"/>
              <a:t>WHO Global Action Plan kom i 2015</a:t>
            </a:r>
          </a:p>
          <a:p>
            <a:endParaRPr lang="nb-NO" sz="1200" dirty="0" smtClean="0"/>
          </a:p>
          <a:p>
            <a:r>
              <a:rPr lang="nb-NO" sz="1200" dirty="0" smtClean="0"/>
              <a:t>TILTAK MOT ANTIBIOTIKARESISTENS</a:t>
            </a:r>
          </a:p>
          <a:p>
            <a:pPr marL="685697" indent="-685697">
              <a:buFont typeface="Arial" panose="020B0604020202020204" pitchFamily="34" charset="0"/>
              <a:buChar char="•"/>
            </a:pPr>
            <a:r>
              <a:rPr lang="nb-NO" sz="1200" dirty="0" smtClean="0"/>
              <a:t>å bruke antibiotika riktigere: så lite og så smalspektret som mulig – uten at pasienten blir skadelidende</a:t>
            </a:r>
          </a:p>
          <a:p>
            <a:pPr marL="685697" indent="-685697">
              <a:buFont typeface="Arial" panose="020B0604020202020204" pitchFamily="34" charset="0"/>
              <a:buChar char="•"/>
            </a:pPr>
            <a:r>
              <a:rPr lang="nb-NO" sz="1200" dirty="0" smtClean="0"/>
              <a:t>å forebygge infeksjoner (vaksiner </a:t>
            </a:r>
            <a:r>
              <a:rPr lang="nb-NO" sz="1200" dirty="0" err="1" smtClean="0"/>
              <a:t>etc</a:t>
            </a:r>
            <a:r>
              <a:rPr lang="nb-NO" sz="1200" dirty="0" smtClean="0"/>
              <a:t>) </a:t>
            </a:r>
          </a:p>
          <a:p>
            <a:pPr marL="685697" indent="-685697">
              <a:buFont typeface="Arial" panose="020B0604020202020204" pitchFamily="34" charset="0"/>
              <a:buChar char="•"/>
            </a:pPr>
            <a:r>
              <a:rPr lang="nb-NO" sz="1200" dirty="0" smtClean="0"/>
              <a:t>å forebygge spredning av resistente mikrober </a:t>
            </a:r>
          </a:p>
          <a:p>
            <a:pPr fontAlgn="base"/>
            <a:endParaRPr lang="nb-NO" sz="1200" b="1" kern="1200" dirty="0" smtClean="0">
              <a:solidFill>
                <a:schemeClr val="tx1"/>
              </a:solidFill>
              <a:effectLst/>
              <a:latin typeface="+mn-lt"/>
              <a:ea typeface="+mn-ea"/>
              <a:cs typeface="+mn-cs"/>
            </a:endParaRPr>
          </a:p>
          <a:p>
            <a:pPr fontAlgn="base"/>
            <a:r>
              <a:rPr lang="nb-NO" sz="1200" b="1" kern="1200" dirty="0" smtClean="0">
                <a:solidFill>
                  <a:schemeClr val="tx1"/>
                </a:solidFill>
                <a:effectLst/>
                <a:latin typeface="+mn-lt"/>
                <a:ea typeface="+mn-ea"/>
                <a:cs typeface="+mn-cs"/>
              </a:rPr>
              <a:t>Vaksiner - En suksesshistorie</a:t>
            </a:r>
          </a:p>
          <a:p>
            <a:pPr fontAlgn="base"/>
            <a:r>
              <a:rPr lang="nb-NO" sz="1200" kern="1200" dirty="0" smtClean="0">
                <a:solidFill>
                  <a:schemeClr val="tx1"/>
                </a:solidFill>
                <a:effectLst/>
                <a:latin typeface="+mn-lt"/>
                <a:ea typeface="+mn-ea"/>
                <a:cs typeface="+mn-cs"/>
              </a:rPr>
              <a:t>Vaksiner er en av medisinens store suksesshistorier. Siden oppdagelsen har vaksiner gjort en enorm forskjell for infeksjonssykdommers sykelighet og dødelighet verden over, og gjør det fortsatt.</a:t>
            </a:r>
          </a:p>
          <a:p>
            <a:pPr fontAlgn="base"/>
            <a:r>
              <a:rPr lang="nb-NO" sz="1200" kern="1200" dirty="0" smtClean="0">
                <a:solidFill>
                  <a:schemeClr val="tx1"/>
                </a:solidFill>
                <a:effectLst/>
                <a:latin typeface="+mn-lt"/>
                <a:ea typeface="+mn-ea"/>
                <a:cs typeface="+mn-cs"/>
              </a:rPr>
              <a:t>Det er viktig å vaksinere også helsepersonell, da man kan ha virus i kroppen uten å føle seg syk. Derfor kan man gå på jobb og smitte sårbare pasienter uten å vite det selv. </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200" b="1" smtClean="0"/>
          </a:p>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smtClean="0"/>
              <a:t>Det </a:t>
            </a:r>
            <a:r>
              <a:rPr lang="nb-NO" sz="1200" b="1" dirty="0" smtClean="0"/>
              <a:t>å</a:t>
            </a:r>
            <a:r>
              <a:rPr lang="nb-NO" sz="1200" b="1" baseline="0" dirty="0" smtClean="0"/>
              <a:t> finne et nytt antibiotikum er ikke løsningen alene – da dette må spares og vi vet at resistens vil komme etter hvert ved bruk. </a:t>
            </a:r>
            <a:endParaRPr lang="nb-NO" sz="1200" b="1" dirty="0" smtClean="0"/>
          </a:p>
          <a:p>
            <a:pPr marL="0" indent="0">
              <a:buNone/>
            </a:pPr>
            <a:endParaRPr lang="nb-NO" sz="1200" b="1" dirty="0" smtClean="0"/>
          </a:p>
          <a:p>
            <a:pPr marL="0" indent="0">
              <a:buNone/>
            </a:pPr>
            <a:endParaRPr lang="nb-NO" sz="1200" dirty="0" smtClean="0"/>
          </a:p>
          <a:p>
            <a:endParaRPr lang="nb-NO" sz="1200"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26</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727339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27</a:t>
            </a:fld>
            <a:endParaRPr lang="nb-NO"/>
          </a:p>
        </p:txBody>
      </p:sp>
    </p:spTree>
    <p:extLst>
      <p:ext uri="{BB962C8B-B14F-4D97-AF65-F5344CB8AC3E}">
        <p14:creationId xmlns:p14="http://schemas.microsoft.com/office/powerpoint/2010/main" val="849570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28</a:t>
            </a:fld>
            <a:endParaRPr lang="nb-NO"/>
          </a:p>
        </p:txBody>
      </p:sp>
    </p:spTree>
    <p:extLst>
      <p:ext uri="{BB962C8B-B14F-4D97-AF65-F5344CB8AC3E}">
        <p14:creationId xmlns:p14="http://schemas.microsoft.com/office/powerpoint/2010/main" val="322020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ANBEFALES</a:t>
            </a:r>
            <a:endParaRPr lang="nb-NO"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4</a:t>
            </a:fld>
            <a:endParaRPr lang="nb-NO"/>
          </a:p>
        </p:txBody>
      </p:sp>
    </p:spTree>
    <p:extLst>
      <p:ext uri="{BB962C8B-B14F-4D97-AF65-F5344CB8AC3E}">
        <p14:creationId xmlns:p14="http://schemas.microsoft.com/office/powerpoint/2010/main" val="344182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ANBEFALES</a:t>
            </a:r>
          </a:p>
          <a:p>
            <a:endParaRPr lang="nb-NO" sz="1100" dirty="0" smtClean="0"/>
          </a:p>
          <a:p>
            <a:r>
              <a:rPr lang="nb-NO" sz="1100" dirty="0" smtClean="0"/>
              <a:t>Det viktige poenget med dette lysbildet er at bakterier kan dele egenskaper med sine «naboer», og at disse naboene kan være bakterier av helt andre typer. Dvs. at ikke-sykdomsfremkallende bakterier som utvikler resistens, for eksempel </a:t>
            </a:r>
            <a:r>
              <a:rPr lang="nb-NO" sz="1100" dirty="0" err="1" smtClean="0"/>
              <a:t>pga</a:t>
            </a:r>
            <a:r>
              <a:rPr lang="nb-NO" sz="1100" dirty="0" smtClean="0"/>
              <a:t> bruk av antibiotika i landbruket, kan overføre denne</a:t>
            </a:r>
            <a:r>
              <a:rPr lang="nb-NO" sz="1100" baseline="0" dirty="0" smtClean="0"/>
              <a:t> egenskapen til sykdomsfremkallende bakterier som kan gi infeksjoner hos mennesker. </a:t>
            </a:r>
          </a:p>
          <a:p>
            <a:r>
              <a:rPr lang="nb-NO" sz="1100" baseline="0" dirty="0" smtClean="0"/>
              <a:t>Den vertikale resistens-utviklingen representerer den tradisjonelle tenkningen at noen bakterier kan utvikle resistens </a:t>
            </a:r>
            <a:r>
              <a:rPr lang="nb-NO" sz="1100" baseline="0" dirty="0" err="1" smtClean="0"/>
              <a:t>feks</a:t>
            </a:r>
            <a:r>
              <a:rPr lang="nb-NO" sz="1100" baseline="0" dirty="0" smtClean="0"/>
              <a:t> under behandling med antibiotika, og overføre denne egenskapen til sine etterkommere. Som dannet grunnlaget for at det var så viktig å fullføre en antibiotikakur, noe som ikke nødvendigvis er riktig. </a:t>
            </a:r>
          </a:p>
          <a:p>
            <a:r>
              <a:rPr lang="nb-NO" sz="1100" baseline="0" dirty="0" smtClean="0"/>
              <a:t>Det er sannsynligvis den horisontale gen-overføringen som er viktigst.   </a:t>
            </a:r>
            <a:endParaRPr lang="nb-NO" sz="1100"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5</a:t>
            </a:fld>
            <a:endParaRPr lang="nb-NO"/>
          </a:p>
        </p:txBody>
      </p:sp>
    </p:spTree>
    <p:extLst>
      <p:ext uri="{BB962C8B-B14F-4D97-AF65-F5344CB8AC3E}">
        <p14:creationId xmlns:p14="http://schemas.microsoft.com/office/powerpoint/2010/main" val="244708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6</a:t>
            </a:fld>
            <a:endParaRPr lang="nb-NO"/>
          </a:p>
        </p:txBody>
      </p:sp>
    </p:spTree>
    <p:extLst>
      <p:ext uri="{BB962C8B-B14F-4D97-AF65-F5344CB8AC3E}">
        <p14:creationId xmlns:p14="http://schemas.microsoft.com/office/powerpoint/2010/main" val="250329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100" b="1" baseline="0" dirty="0" smtClean="0"/>
              <a:t>ANBEFALES</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100" b="1" baseline="0" dirty="0" smtClean="0"/>
          </a:p>
          <a:p>
            <a:r>
              <a:rPr lang="nb-NO" sz="1100" dirty="0" smtClean="0"/>
              <a:t>Antimikrobielle </a:t>
            </a:r>
            <a:r>
              <a:rPr lang="nb-NO" sz="1100" dirty="0"/>
              <a:t>midler – også kalt antibiotika, er det viktigste redskapet vi har for å bekjempe infeksjonssykdommer, som i global sammenheng tar flest liv </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dirty="0" smtClean="0"/>
              <a:t>Antibiotika har </a:t>
            </a:r>
            <a:r>
              <a:rPr lang="nb-NO" sz="1100" dirty="0" smtClean="0">
                <a:solidFill>
                  <a:srgbClr val="219993"/>
                </a:solidFill>
              </a:rPr>
              <a:t>bivirkninger </a:t>
            </a:r>
            <a:r>
              <a:rPr lang="nb-NO" sz="1100" dirty="0" smtClean="0"/>
              <a:t>for den </a:t>
            </a:r>
            <a:r>
              <a:rPr lang="nb-NO" sz="1100" dirty="0" smtClean="0">
                <a:solidFill>
                  <a:srgbClr val="219993"/>
                </a:solidFill>
              </a:rPr>
              <a:t>enkelte </a:t>
            </a:r>
            <a:r>
              <a:rPr lang="nb-NO" sz="1100" dirty="0" smtClean="0"/>
              <a:t>og den har også </a:t>
            </a:r>
            <a:r>
              <a:rPr lang="nb-NO" sz="1100" dirty="0" smtClean="0">
                <a:solidFill>
                  <a:srgbClr val="219993"/>
                </a:solidFill>
              </a:rPr>
              <a:t>økologiske </a:t>
            </a:r>
            <a:r>
              <a:rPr lang="nb-NO" sz="1100" dirty="0" smtClean="0"/>
              <a:t>bivirkninger </a:t>
            </a:r>
          </a:p>
          <a:p>
            <a:r>
              <a:rPr lang="nb-NO" sz="1100" kern="1200" dirty="0" smtClean="0">
                <a:solidFill>
                  <a:schemeClr val="tx1"/>
                </a:solidFill>
                <a:effectLst/>
                <a:latin typeface="+mn-lt"/>
                <a:ea typeface="+mn-ea"/>
                <a:cs typeface="+mn-cs"/>
              </a:rPr>
              <a:t>Antibiotika er medisiner som behandler bakterielle infeksjoner ved å drepe eller hemme veksten av bakteriene. </a:t>
            </a:r>
          </a:p>
          <a:p>
            <a:r>
              <a:rPr lang="nb-NO" sz="1100" kern="1200" dirty="0" smtClean="0">
                <a:solidFill>
                  <a:schemeClr val="tx1"/>
                </a:solidFill>
                <a:effectLst/>
                <a:latin typeface="+mn-lt"/>
                <a:ea typeface="+mn-ea"/>
                <a:cs typeface="+mn-cs"/>
              </a:rPr>
              <a:t>Det har ikke effekt på virus, sopp, betennelse eller andre årsaker til sykdom</a:t>
            </a:r>
            <a:endParaRPr lang="nb-NO" sz="1100" dirty="0" smtClean="0"/>
          </a:p>
          <a:p>
            <a:endParaRPr lang="nb-NO" sz="1100" dirty="0" smtClean="0"/>
          </a:p>
          <a:p>
            <a:r>
              <a:rPr lang="nb-NO" sz="1100" dirty="0" smtClean="0"/>
              <a:t>Antibiotika </a:t>
            </a:r>
            <a:r>
              <a:rPr lang="nb-NO" sz="1100" dirty="0"/>
              <a:t>angriper bakterier forskjellig og virker forskjellig på bakteriene: </a:t>
            </a:r>
          </a:p>
          <a:p>
            <a:r>
              <a:rPr lang="nb-NO" sz="1100" dirty="0" err="1"/>
              <a:t>B</a:t>
            </a:r>
            <a:r>
              <a:rPr lang="nb-NO" sz="1100" dirty="0" err="1" smtClean="0"/>
              <a:t>aktericide</a:t>
            </a:r>
            <a:r>
              <a:rPr lang="nb-NO" sz="1100" dirty="0" smtClean="0"/>
              <a:t> </a:t>
            </a:r>
            <a:r>
              <a:rPr lang="nb-NO" sz="1100" dirty="0"/>
              <a:t>dreper – </a:t>
            </a:r>
            <a:r>
              <a:rPr lang="nb-NO" sz="1100" dirty="0" smtClean="0"/>
              <a:t>bakteriostatiske </a:t>
            </a:r>
            <a:r>
              <a:rPr lang="nb-NO" sz="1100" dirty="0"/>
              <a:t>hemmer </a:t>
            </a:r>
            <a:endParaRPr lang="nb-NO" sz="1100" dirty="0" smtClean="0"/>
          </a:p>
          <a:p>
            <a:endParaRPr lang="nb-NO" sz="1100" dirty="0"/>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dirty="0" smtClean="0"/>
              <a:t>Uten virksom antibiotika blir vi en helsetjeneste uten våpen!</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100" dirty="0" smtClean="0"/>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kern="1200" dirty="0" smtClean="0">
                <a:solidFill>
                  <a:schemeClr val="tx1"/>
                </a:solidFill>
                <a:effectLst/>
                <a:latin typeface="+mn-lt"/>
                <a:ea typeface="+mn-ea"/>
                <a:cs typeface="+mn-cs"/>
              </a:rPr>
              <a:t>Antibiotika ødelegger normalfloraen (sannsynligvis midlertidig) og øker risikoen for at multiresistente bakterier får "fotfeste". </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kern="1200" dirty="0" smtClean="0">
                <a:solidFill>
                  <a:schemeClr val="tx1"/>
                </a:solidFill>
                <a:effectLst/>
                <a:latin typeface="+mn-lt"/>
                <a:ea typeface="+mn-ea"/>
                <a:cs typeface="+mn-cs"/>
              </a:rPr>
              <a:t>På toppen av dette kommer faren for bivirkninger og komplikasjoner til antibiotikakuren.</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100" dirty="0" smtClean="0"/>
          </a:p>
          <a:p>
            <a:endParaRPr lang="nb-NO" sz="1100" dirty="0"/>
          </a:p>
        </p:txBody>
      </p:sp>
      <p:sp>
        <p:nvSpPr>
          <p:cNvPr id="4" name="Slide Number Placeholder 3"/>
          <p:cNvSpPr>
            <a:spLocks noGrp="1"/>
          </p:cNvSpPr>
          <p:nvPr>
            <p:ph type="sldNum" sz="quarter" idx="10"/>
          </p:nvPr>
        </p:nvSpPr>
        <p:spPr/>
        <p:txBody>
          <a:bodyPr/>
          <a:lstStyle/>
          <a:p>
            <a:fld id="{E28AD8F3-0350-44BA-933B-98872F5805AB}" type="slidenum">
              <a:rPr lang="nb-NO" smtClean="0"/>
              <a:t>7</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1771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5783" rtl="0" eaLnBrk="1" fontAlgn="auto" latinLnBrk="0" hangingPunct="1">
              <a:lnSpc>
                <a:spcPct val="100000"/>
              </a:lnSpc>
              <a:spcBef>
                <a:spcPts val="0"/>
              </a:spcBef>
              <a:spcAft>
                <a:spcPts val="0"/>
              </a:spcAft>
              <a:buClrTx/>
              <a:buSzTx/>
              <a:buFontTx/>
              <a:buNone/>
              <a:tabLst/>
              <a:defRPr/>
            </a:pPr>
            <a:r>
              <a:rPr lang="nb-NO" sz="1100" b="1" baseline="0" dirty="0" smtClean="0"/>
              <a:t>ANBEFALES</a:t>
            </a:r>
          </a:p>
          <a:p>
            <a:pPr marL="0" marR="0" lvl="0" indent="0" algn="l" defTabSz="1825783" rtl="0" eaLnBrk="1" fontAlgn="auto" latinLnBrk="0" hangingPunct="1">
              <a:lnSpc>
                <a:spcPct val="100000"/>
              </a:lnSpc>
              <a:spcBef>
                <a:spcPts val="0"/>
              </a:spcBef>
              <a:spcAft>
                <a:spcPts val="0"/>
              </a:spcAft>
              <a:buClrTx/>
              <a:buSzTx/>
              <a:buFontTx/>
              <a:buNone/>
              <a:tabLst/>
              <a:defRPr/>
            </a:pPr>
            <a:endParaRPr lang="nb-NO" sz="1100" b="1" baseline="0" dirty="0" smtClean="0"/>
          </a:p>
          <a:p>
            <a:pPr defTabSz="1825783"/>
            <a:r>
              <a:rPr lang="nb-NO" sz="1100" dirty="0" smtClean="0"/>
              <a:t>Det </a:t>
            </a:r>
            <a:r>
              <a:rPr lang="nb-NO" sz="1100" dirty="0"/>
              <a:t>første antibiotikum, penicillin, ble oppdaget ved en tilfeldighet av den </a:t>
            </a:r>
            <a:r>
              <a:rPr lang="nb-NO" sz="1100" b="1" dirty="0"/>
              <a:t>skotske legen Alexander Fleming </a:t>
            </a:r>
            <a:r>
              <a:rPr lang="nb-NO" sz="1100" dirty="0"/>
              <a:t>(1881–1955) i 1928.</a:t>
            </a:r>
          </a:p>
          <a:p>
            <a:r>
              <a:rPr lang="nb-NO" sz="1100" dirty="0"/>
              <a:t>Da den kom på </a:t>
            </a:r>
            <a:r>
              <a:rPr lang="nb-NO" sz="1100" dirty="0" smtClean="0"/>
              <a:t>begynnelsen av 40 </a:t>
            </a:r>
            <a:r>
              <a:rPr lang="nb-NO" sz="1100" dirty="0"/>
              <a:t>tallet, ble den kalt mirakelmedisinen – med god grunn! Ingen hadde sett noe lignende!</a:t>
            </a:r>
          </a:p>
          <a:p>
            <a:r>
              <a:rPr lang="nb-NO" sz="1100" dirty="0"/>
              <a:t>Under krigen han det reklameplakater om penicillinet i USA, men hardt sårede soldater</a:t>
            </a:r>
          </a:p>
          <a:p>
            <a:r>
              <a:rPr lang="nb-NO" sz="1100" dirty="0"/>
              <a:t>Vi har brukt unødvendig mye antibiotika og vi har brukt den feil – </a:t>
            </a:r>
          </a:p>
          <a:p>
            <a:r>
              <a:rPr lang="nb-NO" sz="1100" dirty="0"/>
              <a:t>og nå </a:t>
            </a:r>
            <a:r>
              <a:rPr lang="nb-NO" sz="1100" dirty="0" err="1"/>
              <a:t>antibiotikaen</a:t>
            </a:r>
            <a:r>
              <a:rPr lang="nb-NO" sz="1100" dirty="0"/>
              <a:t>/mirakelkuren/ supervåpenet/mirakelmedisinen i ferd med å miste sin virkning bare </a:t>
            </a:r>
            <a:r>
              <a:rPr lang="nb-NO" sz="1100" dirty="0" err="1"/>
              <a:t>ca</a:t>
            </a:r>
            <a:r>
              <a:rPr lang="nb-NO" sz="1100" dirty="0"/>
              <a:t> 75år siden den ble tatt ordentlig i bruk – </a:t>
            </a:r>
          </a:p>
          <a:p>
            <a:pPr defTabSz="1825783"/>
            <a:r>
              <a:rPr lang="nb-NO" sz="1100" b="1" dirty="0"/>
              <a:t>Allerede i </a:t>
            </a:r>
            <a:r>
              <a:rPr lang="nb-NO" sz="1100" b="1" dirty="0" smtClean="0"/>
              <a:t>1945 </a:t>
            </a:r>
            <a:r>
              <a:rPr lang="nb-NO" sz="1100" b="1" dirty="0"/>
              <a:t>advarte han i sin takketale mot resistens- Så dette har vært en varslet utvikling! – ikke noe nytt!</a:t>
            </a:r>
            <a:endParaRPr lang="nb-NO" sz="1100" dirty="0"/>
          </a:p>
          <a:p>
            <a:pPr lvl="0"/>
            <a:r>
              <a:rPr lang="nb-NO" sz="1100" dirty="0"/>
              <a:t> - vi vil IKKE tilbake til tiden før Alexander Fleming oppdaget </a:t>
            </a:r>
            <a:r>
              <a:rPr lang="nb-NO" sz="1100" dirty="0" err="1"/>
              <a:t>Penicillinen</a:t>
            </a:r>
            <a:r>
              <a:rPr lang="nb-NO" sz="1100" dirty="0" smtClean="0"/>
              <a:t>.</a:t>
            </a:r>
          </a:p>
          <a:p>
            <a:pPr fontAlgn="base"/>
            <a:r>
              <a:rPr lang="nb-NO" sz="1100" kern="1200" dirty="0" smtClean="0">
                <a:solidFill>
                  <a:schemeClr val="tx1"/>
                </a:solidFill>
                <a:effectLst/>
                <a:latin typeface="+mn-lt"/>
                <a:ea typeface="+mn-ea"/>
                <a:cs typeface="+mn-cs"/>
              </a:rPr>
              <a:t>Allerede i </a:t>
            </a:r>
            <a:r>
              <a:rPr lang="nb-NO" sz="1100" kern="1200" dirty="0" err="1" smtClean="0">
                <a:solidFill>
                  <a:schemeClr val="tx1"/>
                </a:solidFill>
                <a:effectLst/>
                <a:latin typeface="+mn-lt"/>
                <a:ea typeface="+mn-ea"/>
                <a:cs typeface="+mn-cs"/>
              </a:rPr>
              <a:t>antibiotikaens</a:t>
            </a:r>
            <a:r>
              <a:rPr lang="nb-NO" sz="1100" kern="1200" dirty="0" smtClean="0">
                <a:solidFill>
                  <a:schemeClr val="tx1"/>
                </a:solidFill>
                <a:effectLst/>
                <a:latin typeface="+mn-lt"/>
                <a:ea typeface="+mn-ea"/>
                <a:cs typeface="+mn-cs"/>
              </a:rPr>
              <a:t> spede begynnelse så en at bakterier kunne utvikle motstandskraft mot antibiotika. En stund tenkte vi at vi kunne løse problemet med å finne nye typer antibiotika, men de senere tiårene har strømmen av nye typer antibiotika som kommer på markedet nærmest tørket inn. Samtidig har bakterienes resistensutvikling og spredningen av resistens økt på.</a:t>
            </a:r>
          </a:p>
          <a:p>
            <a:pPr fontAlgn="base"/>
            <a:r>
              <a:rPr lang="nb-NO" sz="1100" kern="1200" dirty="0" smtClean="0">
                <a:solidFill>
                  <a:schemeClr val="tx1"/>
                </a:solidFill>
                <a:effectLst/>
                <a:latin typeface="+mn-lt"/>
                <a:ea typeface="+mn-ea"/>
                <a:cs typeface="+mn-cs"/>
              </a:rPr>
              <a:t> </a:t>
            </a:r>
          </a:p>
          <a:p>
            <a:pPr lvl="0"/>
            <a:endParaRPr lang="nb-NO" sz="1100" dirty="0" smtClean="0"/>
          </a:p>
          <a:p>
            <a:pPr lvl="0"/>
            <a:endParaRPr lang="nb-NO" sz="1100" dirty="0" smtClean="0"/>
          </a:p>
          <a:p>
            <a:endParaRPr lang="nb-NO" sz="1100" dirty="0"/>
          </a:p>
          <a:p>
            <a:endParaRPr lang="nb-NO" sz="1100"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8</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3663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dirty="0" smtClean="0"/>
              <a:t>Anbefales</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200" b="1" dirty="0" smtClean="0"/>
          </a:p>
          <a:p>
            <a:pPr marL="0" marR="0" lvl="0" indent="0" algn="l" defTabSz="1828526" rtl="0" eaLnBrk="1" fontAlgn="auto" latinLnBrk="0" hangingPunct="1">
              <a:lnSpc>
                <a:spcPct val="100000"/>
              </a:lnSpc>
              <a:spcBef>
                <a:spcPts val="0"/>
              </a:spcBef>
              <a:spcAft>
                <a:spcPts val="0"/>
              </a:spcAft>
              <a:buClrTx/>
              <a:buSzTx/>
              <a:buFontTx/>
              <a:buNone/>
              <a:tabLst/>
              <a:defRPr/>
            </a:pPr>
            <a:r>
              <a:rPr lang="nb-NO" sz="1200" dirty="0" smtClean="0"/>
              <a:t>Antibiotika har vært tilgjengelig i «bare» 80 år, men bakterier har utviklet strategier for å tåle antibiotika like lenge som de har eksistert (i millioner av år). </a:t>
            </a:r>
          </a:p>
          <a:p>
            <a:endParaRPr lang="nb-NO" sz="1200"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9</a:t>
            </a:fld>
            <a:endParaRPr lang="nb-NO"/>
          </a:p>
        </p:txBody>
      </p:sp>
    </p:spTree>
    <p:extLst>
      <p:ext uri="{BB962C8B-B14F-4D97-AF65-F5344CB8AC3E}">
        <p14:creationId xmlns:p14="http://schemas.microsoft.com/office/powerpoint/2010/main" val="233835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smtClean="0"/>
              <a:t>Anbefales</a:t>
            </a:r>
          </a:p>
          <a:p>
            <a:endParaRPr lang="nb-NO" sz="1200" dirty="0" smtClean="0"/>
          </a:p>
          <a:p>
            <a:r>
              <a:rPr lang="nb-NO" sz="1200" dirty="0" smtClean="0"/>
              <a:t>India er et av landene i verden med størst problemer med AMR. </a:t>
            </a:r>
          </a:p>
          <a:p>
            <a:r>
              <a:rPr lang="nb-NO" sz="1200" dirty="0" smtClean="0"/>
              <a:t>Spørsmål til studentene: Hvorfor skjer økning primært i lav- og middel-inntektsland?</a:t>
            </a:r>
            <a:r>
              <a:rPr lang="nb-NO" sz="1200" baseline="0" dirty="0" smtClean="0"/>
              <a:t> </a:t>
            </a:r>
            <a:r>
              <a:rPr lang="nb-NO" sz="1200" baseline="0" dirty="0" err="1" smtClean="0"/>
              <a:t>Mrk</a:t>
            </a:r>
            <a:r>
              <a:rPr lang="nb-NO" sz="1200" baseline="0" dirty="0" smtClean="0"/>
              <a:t>: den industrialiserte verden bruker mest, men har ikke endring i bruk. </a:t>
            </a:r>
            <a:endParaRPr lang="nb-NO" sz="1200"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10</a:t>
            </a:fld>
            <a:endParaRPr lang="nb-NO"/>
          </a:p>
        </p:txBody>
      </p:sp>
    </p:spTree>
    <p:extLst>
      <p:ext uri="{BB962C8B-B14F-4D97-AF65-F5344CB8AC3E}">
        <p14:creationId xmlns:p14="http://schemas.microsoft.com/office/powerpoint/2010/main" val="2009994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603" y="3586847"/>
            <a:ext cx="18285619" cy="3432267"/>
          </a:xfrm>
        </p:spPr>
        <p:txBody>
          <a:bodyPr anchor="b"/>
          <a:lstStyle>
            <a:lvl1pPr algn="ctr">
              <a:defRPr sz="11998"/>
            </a:lvl1pPr>
          </a:lstStyle>
          <a:p>
            <a:r>
              <a:rPr lang="en-US" smtClean="0"/>
              <a:t>Click to edit Master title style</a:t>
            </a:r>
            <a:endParaRPr lang="en-US"/>
          </a:p>
        </p:txBody>
      </p:sp>
      <p:sp>
        <p:nvSpPr>
          <p:cNvPr id="3" name="Subtitle 2"/>
          <p:cNvSpPr>
            <a:spLocks noGrp="1"/>
          </p:cNvSpPr>
          <p:nvPr>
            <p:ph type="subTitle" idx="1"/>
          </p:nvPr>
        </p:nvSpPr>
        <p:spPr>
          <a:xfrm>
            <a:off x="3047603" y="7203242"/>
            <a:ext cx="18285619" cy="3311141"/>
          </a:xfrm>
        </p:spPr>
        <p:txBody>
          <a:bodyPr/>
          <a:lstStyle>
            <a:lvl1pPr marL="0" indent="0" algn="ctr">
              <a:buNone/>
              <a:defRPr sz="4799"/>
            </a:lvl1pPr>
            <a:lvl2pPr marL="914263" indent="0" algn="ctr">
              <a:buNone/>
              <a:defRPr sz="3999"/>
            </a:lvl2pPr>
            <a:lvl3pPr marL="1828526" indent="0" algn="ctr">
              <a:buNone/>
              <a:defRPr sz="3599"/>
            </a:lvl3pPr>
            <a:lvl4pPr marL="2742789" indent="0" algn="ctr">
              <a:buNone/>
              <a:defRPr sz="3200"/>
            </a:lvl4pPr>
            <a:lvl5pPr marL="3657051" indent="0" algn="ctr">
              <a:buNone/>
              <a:defRPr sz="3200"/>
            </a:lvl5pPr>
            <a:lvl6pPr marL="4571314" indent="0" algn="ctr">
              <a:buNone/>
              <a:defRPr sz="3200"/>
            </a:lvl6pPr>
            <a:lvl7pPr marL="5485577" indent="0" algn="ctr">
              <a:buNone/>
              <a:defRPr sz="3200"/>
            </a:lvl7pPr>
            <a:lvl8pPr marL="6399840" indent="0" algn="ctr">
              <a:buNone/>
              <a:defRPr sz="3200"/>
            </a:lvl8pPr>
            <a:lvl9pPr marL="7314103" indent="0" algn="ctr">
              <a:buNone/>
              <a:defRPr sz="3200"/>
            </a:lvl9pPr>
          </a:lstStyle>
          <a:p>
            <a:r>
              <a:rPr lang="en-US" smtClean="0"/>
              <a:t>Click to edit Master subtitle style</a:t>
            </a:r>
            <a:endParaRPr lang="en-US"/>
          </a:p>
        </p:txBody>
      </p:sp>
      <p:pic>
        <p:nvPicPr>
          <p:cNvPr id="7" name="Picture 6"/>
          <p:cNvPicPr>
            <a:picLocks noChangeAspect="1"/>
          </p:cNvPicPr>
          <p:nvPr/>
        </p:nvPicPr>
        <p:blipFill rotWithShape="1">
          <a:blip r:embed="rId2"/>
          <a:srcRect l="16185" t="16030" r="21211" b="24444"/>
          <a:stretch/>
        </p:blipFill>
        <p:spPr>
          <a:xfrm>
            <a:off x="17856474" y="447413"/>
            <a:ext cx="5078359" cy="25392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73" y="0"/>
            <a:ext cx="7068380" cy="336663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268" t="23514" r="13192" b="22380"/>
          <a:stretch/>
        </p:blipFill>
        <p:spPr>
          <a:xfrm>
            <a:off x="8521606" y="453777"/>
            <a:ext cx="7910474" cy="2532851"/>
          </a:xfrm>
          <a:prstGeom prst="rect">
            <a:avLst/>
          </a:prstGeom>
        </p:spPr>
      </p:pic>
    </p:spTree>
    <p:extLst>
      <p:ext uri="{BB962C8B-B14F-4D97-AF65-F5344CB8AC3E}">
        <p14:creationId xmlns:p14="http://schemas.microsoft.com/office/powerpoint/2010/main" val="310788105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nb-NO"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218771467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7528" y="730166"/>
            <a:ext cx="5257115" cy="116223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182" y="730166"/>
            <a:ext cx="15466586" cy="1162233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nb-NO"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312614491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2030653" y="4354288"/>
            <a:ext cx="21028462" cy="7281452"/>
          </a:xfrm>
          <a:prstGeom prst="rect">
            <a:avLst/>
          </a:prstGeom>
        </p:spPr>
        <p:txBody>
          <a:bodyPr lIns="0" tIns="0" rIns="0" bIns="0"/>
          <a:lstStyle/>
          <a:p>
            <a:pPr lvl="0"/>
            <a:r>
              <a:rPr lang="nb-NO" smtClean="0"/>
              <a:t>Klikk for å redigere tekststiler i malen</a:t>
            </a:r>
          </a:p>
        </p:txBody>
      </p:sp>
      <p:sp>
        <p:nvSpPr>
          <p:cNvPr id="14" name="TekstSylinder 13">
            <a:extLst>
              <a:ext uri="{FF2B5EF4-FFF2-40B4-BE49-F238E27FC236}">
                <a16:creationId xmlns:a16="http://schemas.microsoft.com/office/drawing/2014/main" id="{A5802A09-1244-437C-B1BA-C96CFC86F407}"/>
              </a:ext>
            </a:extLst>
          </p:cNvPr>
          <p:cNvSpPr txBox="1"/>
          <p:nvPr userDrawn="1"/>
        </p:nvSpPr>
        <p:spPr>
          <a:xfrm>
            <a:off x="2030654" y="12580620"/>
            <a:ext cx="2724369"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accent6"/>
                </a:solidFill>
                <a:latin typeface="Arial" panose="020B0604020202020204" pitchFamily="34" charset="0"/>
                <a:cs typeface="Arial" panose="020B0604020202020204" pitchFamily="34" charset="0"/>
              </a:rPr>
              <a:t>FHI -</a:t>
            </a:r>
            <a:r>
              <a:rPr lang="nb-NO" sz="1600" dirty="0">
                <a:solidFill>
                  <a:schemeClr val="accent6"/>
                </a:solidFill>
                <a:latin typeface="Arial" panose="020B0604020202020204" pitchFamily="34" charset="0"/>
                <a:cs typeface="Arial" panose="020B0604020202020204" pitchFamily="34" charset="0"/>
              </a:rPr>
              <a:t> </a:t>
            </a:r>
          </a:p>
        </p:txBody>
      </p:sp>
      <p:sp>
        <p:nvSpPr>
          <p:cNvPr id="5" name="Plassholder for dato 4">
            <a:extLst>
              <a:ext uri="{FF2B5EF4-FFF2-40B4-BE49-F238E27FC236}">
                <a16:creationId xmlns:a16="http://schemas.microsoft.com/office/drawing/2014/main" id="{FE001868-84CF-4402-88BC-B79B39F3E4B7}"/>
              </a:ext>
            </a:extLst>
          </p:cNvPr>
          <p:cNvSpPr>
            <a:spLocks noGrp="1"/>
          </p:cNvSpPr>
          <p:nvPr>
            <p:ph type="dt" sz="half" idx="13"/>
          </p:nvPr>
        </p:nvSpPr>
        <p:spPr/>
        <p:txBody>
          <a:bodyPr/>
          <a:lstStyle/>
          <a:p>
            <a:endParaRPr lang="nb-NO" dirty="0"/>
          </a:p>
        </p:txBody>
      </p:sp>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2533905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30654" y="3650829"/>
            <a:ext cx="10007379" cy="830495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12847320" y="3650829"/>
            <a:ext cx="10211796" cy="830495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9" name="Plassholder for dato 8">
            <a:extLst>
              <a:ext uri="{FF2B5EF4-FFF2-40B4-BE49-F238E27FC236}">
                <a16:creationId xmlns:a16="http://schemas.microsoft.com/office/drawing/2014/main" id="{2B81E3DB-807F-4EF4-A3B5-F22DEF73D6DE}"/>
              </a:ext>
            </a:extLst>
          </p:cNvPr>
          <p:cNvSpPr>
            <a:spLocks noGrp="1"/>
          </p:cNvSpPr>
          <p:nvPr>
            <p:ph type="dt" sz="half" idx="10"/>
          </p:nvPr>
        </p:nvSpPr>
        <p:spPr/>
        <p:txBody>
          <a:bodyPr/>
          <a:lstStyle/>
          <a:p>
            <a:endParaRPr lang="nb-NO" dirty="0"/>
          </a:p>
        </p:txBody>
      </p:sp>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Tree>
    <p:extLst>
      <p:ext uri="{BB962C8B-B14F-4D97-AF65-F5344CB8AC3E}">
        <p14:creationId xmlns:p14="http://schemas.microsoft.com/office/powerpoint/2010/main" val="2377821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3" y="4608577"/>
            <a:ext cx="10023704" cy="7506939"/>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en-US"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2030653" y="4354288"/>
            <a:ext cx="9304097" cy="7209062"/>
          </a:xfrm>
          <a:prstGeom prst="rect">
            <a:avLst/>
          </a:prstGeom>
        </p:spPr>
        <p:txBody>
          <a:bodyPr lIns="0" tIns="0" rIns="0" bIns="0"/>
          <a:lstStyle/>
          <a:p>
            <a:pPr lvl="0"/>
            <a:r>
              <a:rPr lang="nb-NO" smtClean="0"/>
              <a:t>Klikk for å redigere tekststiler i malen</a:t>
            </a:r>
          </a:p>
        </p:txBody>
      </p:sp>
      <p:sp>
        <p:nvSpPr>
          <p:cNvPr id="2" name="Plassholder for dato 1">
            <a:extLst>
              <a:ext uri="{FF2B5EF4-FFF2-40B4-BE49-F238E27FC236}">
                <a16:creationId xmlns:a16="http://schemas.microsoft.com/office/drawing/2014/main" id="{596A1558-62C3-465B-B3E0-3C4E501403BE}"/>
              </a:ext>
            </a:extLst>
          </p:cNvPr>
          <p:cNvSpPr>
            <a:spLocks noGrp="1"/>
          </p:cNvSpPr>
          <p:nvPr>
            <p:ph type="dt" sz="half" idx="13"/>
          </p:nvPr>
        </p:nvSpPr>
        <p:spPr/>
        <p:txBody>
          <a:bodyPr/>
          <a:lstStyle/>
          <a:p>
            <a:endParaRPr lang="nb-NO" dirty="0"/>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4171600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87021" y="0"/>
            <a:ext cx="5193803" cy="2900178"/>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3574800" y="8446294"/>
            <a:ext cx="3149850" cy="461665"/>
          </a:xfrm>
          <a:prstGeom prst="rect">
            <a:avLst/>
          </a:prstGeom>
        </p:spPr>
        <p:txBody>
          <a:bodyPr lIns="0" tIns="0" rIns="0" bIns="0">
            <a:spAutoFit/>
          </a:bodyPr>
          <a:lstStyle>
            <a:lvl1pPr marL="0" indent="0">
              <a:buNone/>
              <a:defRPr sz="250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accent1"/>
                </a:solidFill>
              </a:defRPr>
            </a:lvl1pPr>
          </a:lstStyle>
          <a:p>
            <a:pPr lvl="0"/>
            <a:r>
              <a:rPr lang="nb-NO" smtClean="0"/>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accent4"/>
                </a:solidFill>
              </a:defRPr>
            </a:lvl1pPr>
          </a:lstStyle>
          <a:p>
            <a:pPr lvl="0"/>
            <a:r>
              <a:rPr lang="nb-NO" smtClean="0"/>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578250" y="3773272"/>
            <a:ext cx="23219302" cy="9361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676183" y="3650828"/>
            <a:ext cx="20243118" cy="87016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18356985" y="12691736"/>
            <a:ext cx="5485686" cy="730166"/>
          </a:xfrm>
        </p:spPr>
        <p:txBody>
          <a:bodyPr/>
          <a:lstStyle>
            <a:lvl1pPr>
              <a:defRPr sz="3200">
                <a:solidFill>
                  <a:schemeClr val="accent1">
                    <a:lumMod val="50000"/>
                  </a:schemeClr>
                </a:solidFill>
              </a:defRPr>
            </a:lvl1pPr>
          </a:lstStyle>
          <a:p>
            <a:fld id="{E000BCC4-082B-4402-924D-14514480239B}" type="slidenum">
              <a:rPr lang="nb-NO" smtClean="0"/>
              <a:t>‹#›</a:t>
            </a:fld>
            <a:endParaRPr lang="nb-NO"/>
          </a:p>
        </p:txBody>
      </p:sp>
      <p:pic>
        <p:nvPicPr>
          <p:cNvPr id="7" name="Picture 6"/>
          <p:cNvPicPr>
            <a:picLocks noChangeAspect="1"/>
          </p:cNvPicPr>
          <p:nvPr/>
        </p:nvPicPr>
        <p:blipFill rotWithShape="1">
          <a:blip r:embed="rId2"/>
          <a:srcRect l="16185" t="16030" r="31888" b="41303"/>
          <a:stretch/>
        </p:blipFill>
        <p:spPr>
          <a:xfrm>
            <a:off x="22221044" y="11902974"/>
            <a:ext cx="1659420" cy="717007"/>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320" t="15202" r="66851" b="19952"/>
          <a:stretch/>
        </p:blipFill>
        <p:spPr>
          <a:xfrm>
            <a:off x="22800887" y="9548786"/>
            <a:ext cx="1041784" cy="107867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268" t="23514" r="68195" b="28256"/>
          <a:stretch/>
        </p:blipFill>
        <p:spPr>
          <a:xfrm>
            <a:off x="22800887" y="10674760"/>
            <a:ext cx="1063442" cy="1078677"/>
          </a:xfrm>
          <a:prstGeom prst="rect">
            <a:avLst/>
          </a:prstGeom>
        </p:spPr>
      </p:pic>
    </p:spTree>
    <p:extLst>
      <p:ext uri="{BB962C8B-B14F-4D97-AF65-F5344CB8AC3E}">
        <p14:creationId xmlns:p14="http://schemas.microsoft.com/office/powerpoint/2010/main" val="1697622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smtClean="0"/>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583273" y="583273"/>
            <a:ext cx="23219302" cy="12551169"/>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2030653" y="4354288"/>
            <a:ext cx="21028462" cy="7281452"/>
          </a:xfrm>
          <a:prstGeom prst="rect">
            <a:avLst/>
          </a:prstGeom>
        </p:spPr>
        <p:txBody>
          <a:bodyPr lIns="0" tIns="0" rIns="0" bIns="0"/>
          <a:lstStyle/>
          <a:p>
            <a:pPr lvl="0"/>
            <a:r>
              <a:rPr lang="nb-NO" smtClean="0"/>
              <a:t>Klikk for å redigere tekststiler i malen</a:t>
            </a:r>
          </a:p>
        </p:txBody>
      </p:sp>
      <p:sp>
        <p:nvSpPr>
          <p:cNvPr id="14" name="TekstSylinder 13">
            <a:extLst>
              <a:ext uri="{FF2B5EF4-FFF2-40B4-BE49-F238E27FC236}">
                <a16:creationId xmlns:a16="http://schemas.microsoft.com/office/drawing/2014/main" id="{A5802A09-1244-437C-B1BA-C96CFC86F407}"/>
              </a:ext>
            </a:extLst>
          </p:cNvPr>
          <p:cNvSpPr txBox="1"/>
          <p:nvPr userDrawn="1"/>
        </p:nvSpPr>
        <p:spPr>
          <a:xfrm>
            <a:off x="2030655" y="12580620"/>
            <a:ext cx="515696"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accent6"/>
                </a:solidFill>
                <a:latin typeface="Arial" panose="020B0604020202020204" pitchFamily="34" charset="0"/>
                <a:cs typeface="Arial" panose="020B0604020202020204" pitchFamily="34" charset="0"/>
              </a:rPr>
              <a:t>FHI - </a:t>
            </a:r>
            <a:r>
              <a:rPr lang="nb-NO" sz="1600" dirty="0">
                <a:solidFill>
                  <a:schemeClr val="accent6"/>
                </a:solidFill>
                <a:latin typeface="Arial" panose="020B0604020202020204" pitchFamily="34" charset="0"/>
                <a:cs typeface="Arial" panose="020B0604020202020204" pitchFamily="34" charset="0"/>
              </a:rPr>
              <a:t> </a:t>
            </a:r>
          </a:p>
        </p:txBody>
      </p:sp>
      <p:sp>
        <p:nvSpPr>
          <p:cNvPr id="6" name="Plassholder for dato 5">
            <a:extLst>
              <a:ext uri="{FF2B5EF4-FFF2-40B4-BE49-F238E27FC236}">
                <a16:creationId xmlns:a16="http://schemas.microsoft.com/office/drawing/2014/main" id="{463A727C-8736-49BF-8ADE-F780822BD707}"/>
              </a:ext>
            </a:extLst>
          </p:cNvPr>
          <p:cNvSpPr>
            <a:spLocks noGrp="1"/>
          </p:cNvSpPr>
          <p:nvPr>
            <p:ph type="dt" sz="half" idx="13"/>
          </p:nvPr>
        </p:nvSpPr>
        <p:spPr/>
        <p:txBody>
          <a:bodyPr/>
          <a:lstStyle/>
          <a:p>
            <a:endParaRPr lang="nb-NO" dirty="0"/>
          </a:p>
        </p:txBody>
      </p:sp>
    </p:spTree>
    <p:extLst>
      <p:ext uri="{BB962C8B-B14F-4D97-AF65-F5344CB8AC3E}">
        <p14:creationId xmlns:p14="http://schemas.microsoft.com/office/powerpoint/2010/main" val="1432827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30654" y="3009976"/>
            <a:ext cx="20318400" cy="9108000"/>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en-US" dirty="0"/>
          </a:p>
        </p:txBody>
      </p:sp>
      <p:sp>
        <p:nvSpPr>
          <p:cNvPr id="2" name="Plassholder for dato 1">
            <a:extLst>
              <a:ext uri="{FF2B5EF4-FFF2-40B4-BE49-F238E27FC236}">
                <a16:creationId xmlns:a16="http://schemas.microsoft.com/office/drawing/2014/main" id="{AE809B7F-3D7E-4EF3-A940-ECD54BD14B25}"/>
              </a:ext>
            </a:extLst>
          </p:cNvPr>
          <p:cNvSpPr>
            <a:spLocks noGrp="1"/>
          </p:cNvSpPr>
          <p:nvPr>
            <p:ph type="dt" sz="half" idx="10"/>
          </p:nvPr>
        </p:nvSpPr>
        <p:spPr/>
        <p:txBody>
          <a:bodyPr/>
          <a:lstStyle/>
          <a:p>
            <a:endParaRPr lang="nb-NO"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30654" y="3773272"/>
            <a:ext cx="20318400" cy="8344704"/>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en-US" dirty="0"/>
          </a:p>
        </p:txBody>
      </p:sp>
      <p:sp>
        <p:nvSpPr>
          <p:cNvPr id="2" name="Plassholder for dato 1">
            <a:extLst>
              <a:ext uri="{FF2B5EF4-FFF2-40B4-BE49-F238E27FC236}">
                <a16:creationId xmlns:a16="http://schemas.microsoft.com/office/drawing/2014/main" id="{F4704D7D-ED5F-45E6-9CDF-D81C65F6E360}"/>
              </a:ext>
            </a:extLst>
          </p:cNvPr>
          <p:cNvSpPr>
            <a:spLocks noGrp="1"/>
          </p:cNvSpPr>
          <p:nvPr>
            <p:ph type="dt" sz="half" idx="12"/>
          </p:nvPr>
        </p:nvSpPr>
        <p:spPr/>
        <p:txBody>
          <a:bodyPr/>
          <a:lstStyle/>
          <a:p>
            <a:endParaRPr lang="nb-NO"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2030653" y="6000750"/>
            <a:ext cx="9304097" cy="5562599"/>
          </a:xfrm>
          <a:prstGeom prst="rect">
            <a:avLst/>
          </a:prstGeom>
        </p:spPr>
        <p:txBody>
          <a:bodyPr lIns="0" tIns="0" rIns="0" bIns="0"/>
          <a:lstStyle/>
          <a:p>
            <a:pPr lvl="0"/>
            <a:r>
              <a:rPr lang="nb-NO" smtClean="0"/>
              <a:t>Klikk for å redigere tekststiler i malen</a:t>
            </a:r>
          </a:p>
        </p:txBody>
      </p:sp>
      <p:sp>
        <p:nvSpPr>
          <p:cNvPr id="11" name="Plassholder for dato 10">
            <a:extLst>
              <a:ext uri="{FF2B5EF4-FFF2-40B4-BE49-F238E27FC236}">
                <a16:creationId xmlns:a16="http://schemas.microsoft.com/office/drawing/2014/main" id="{30D48CFD-DDBA-47C2-BE7F-9D3C6FA7CCB6}"/>
              </a:ext>
            </a:extLst>
          </p:cNvPr>
          <p:cNvSpPr>
            <a:spLocks noGrp="1"/>
          </p:cNvSpPr>
          <p:nvPr>
            <p:ph type="dt" sz="half" idx="13"/>
          </p:nvPr>
        </p:nvSpPr>
        <p:spPr/>
        <p:txBody>
          <a:bodyPr/>
          <a:lstStyle/>
          <a:p>
            <a:endParaRPr lang="nb-NO" dirty="0"/>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2030654" y="1436689"/>
            <a:ext cx="9304096" cy="2576090"/>
          </a:xfrm>
        </p:spPr>
        <p:txBody>
          <a:bodyPr wrap="square">
            <a:normAutofit/>
          </a:bodyPr>
          <a:lstStyle>
            <a:lvl1pPr>
              <a:defRPr/>
            </a:lvl1pPr>
          </a:lstStyle>
          <a:p>
            <a:r>
              <a:rPr lang="nb-NO" smtClean="0"/>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2030413" y="4032657"/>
            <a:ext cx="9304096"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4067580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203065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
        <p:nvSpPr>
          <p:cNvPr id="2" name="Plassholder for dato 1">
            <a:extLst>
              <a:ext uri="{FF2B5EF4-FFF2-40B4-BE49-F238E27FC236}">
                <a16:creationId xmlns:a16="http://schemas.microsoft.com/office/drawing/2014/main" id="{14473398-51B0-43A7-B4D9-98E04D9A7608}"/>
              </a:ext>
            </a:extLst>
          </p:cNvPr>
          <p:cNvSpPr>
            <a:spLocks noGrp="1"/>
          </p:cNvSpPr>
          <p:nvPr>
            <p:ph type="dt" sz="half" idx="12"/>
          </p:nvPr>
        </p:nvSpPr>
        <p:spPr/>
        <p:txBody>
          <a:bodyPr/>
          <a:lstStyle/>
          <a:p>
            <a:endParaRPr lang="nb-NO" dirty="0"/>
          </a:p>
        </p:txBody>
      </p:sp>
    </p:spTree>
    <p:extLst>
      <p:ext uri="{BB962C8B-B14F-4D97-AF65-F5344CB8AC3E}">
        <p14:creationId xmlns:p14="http://schemas.microsoft.com/office/powerpoint/2010/main" val="429461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1"/>
            <a:ext cx="24380825" cy="13714413"/>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smtClean="0"/>
              <a:t>Klikk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6" name="Plassholder for tekst 10">
            <a:extLst>
              <a:ext uri="{FF2B5EF4-FFF2-40B4-BE49-F238E27FC236}">
                <a16:creationId xmlns:a16="http://schemas.microsoft.com/office/drawing/2014/main" id="{65E46652-8D46-4033-BF2F-A8A2CCF7DA40}"/>
              </a:ext>
            </a:extLst>
          </p:cNvPr>
          <p:cNvSpPr>
            <a:spLocks noGrp="1"/>
          </p:cNvSpPr>
          <p:nvPr>
            <p:ph type="body" sz="quarter" idx="13"/>
          </p:nvPr>
        </p:nvSpPr>
        <p:spPr>
          <a:xfrm>
            <a:off x="2030653" y="4354288"/>
            <a:ext cx="9697522" cy="7209062"/>
          </a:xfrm>
          <a:prstGeom prst="rect">
            <a:avLst/>
          </a:prstGeom>
        </p:spPr>
        <p:txBody>
          <a:bodyPr lIns="0" tIns="0" rIns="0" bIns="0"/>
          <a:lstStyle/>
          <a:p>
            <a:pPr lvl="0"/>
            <a:r>
              <a:rPr lang="nb-NO" smtClean="0"/>
              <a:t>Klikk for å redigere tekststiler i malen</a:t>
            </a:r>
          </a:p>
        </p:txBody>
      </p:sp>
      <p:sp>
        <p:nvSpPr>
          <p:cNvPr id="17" name="Plassholder for tekst 10">
            <a:extLst>
              <a:ext uri="{FF2B5EF4-FFF2-40B4-BE49-F238E27FC236}">
                <a16:creationId xmlns:a16="http://schemas.microsoft.com/office/drawing/2014/main" id="{1886C3AB-A33A-4B40-A58D-B717FF2A1493}"/>
              </a:ext>
            </a:extLst>
          </p:cNvPr>
          <p:cNvSpPr>
            <a:spLocks noGrp="1"/>
          </p:cNvSpPr>
          <p:nvPr>
            <p:ph type="body" sz="quarter" idx="14"/>
          </p:nvPr>
        </p:nvSpPr>
        <p:spPr>
          <a:xfrm>
            <a:off x="13361352" y="4354288"/>
            <a:ext cx="9697522" cy="7209062"/>
          </a:xfrm>
          <a:prstGeom prst="rect">
            <a:avLst/>
          </a:prstGeom>
        </p:spPr>
        <p:txBody>
          <a:bodyPr lIns="0" tIns="0" rIns="0" bIns="0"/>
          <a:lstStyle/>
          <a:p>
            <a:pPr lvl="0"/>
            <a:r>
              <a:rPr lang="nb-NO" smtClean="0"/>
              <a:t>Klikk for å redigere tekststiler i malen</a:t>
            </a:r>
          </a:p>
        </p:txBody>
      </p:sp>
      <p:sp>
        <p:nvSpPr>
          <p:cNvPr id="18" name="Plassholder for dato 17">
            <a:extLst>
              <a:ext uri="{FF2B5EF4-FFF2-40B4-BE49-F238E27FC236}">
                <a16:creationId xmlns:a16="http://schemas.microsoft.com/office/drawing/2014/main" id="{03E9C817-A94E-4A47-B829-C98F4A0F40F5}"/>
              </a:ext>
            </a:extLst>
          </p:cNvPr>
          <p:cNvSpPr>
            <a:spLocks noGrp="1"/>
          </p:cNvSpPr>
          <p:nvPr>
            <p:ph type="dt" sz="half" idx="15"/>
          </p:nvPr>
        </p:nvSpPr>
        <p:spPr/>
        <p:txBody>
          <a:bodyPr/>
          <a:lstStyle/>
          <a:p>
            <a:endParaRPr lang="nb-NO" dirty="0"/>
          </a:p>
        </p:txBody>
      </p:sp>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2030654" y="1436689"/>
            <a:ext cx="21028462" cy="1288045"/>
          </a:xfrm>
        </p:spPr>
        <p:txBody>
          <a:bodyPr>
            <a:spAutoFit/>
          </a:bodyPr>
          <a:lstStyle>
            <a:lvl1pPr>
              <a:defRPr/>
            </a:lvl1pPr>
          </a:lstStyle>
          <a:p>
            <a:r>
              <a:rPr lang="nb-NO" smtClean="0"/>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2030413" y="2727089"/>
            <a:ext cx="969752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13361352" y="2727089"/>
            <a:ext cx="969752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smtClean="0"/>
              <a:t>Klikk for å redigere tekststiler i malen</a:t>
            </a:r>
          </a:p>
        </p:txBody>
      </p:sp>
    </p:spTree>
    <p:extLst>
      <p:ext uri="{BB962C8B-B14F-4D97-AF65-F5344CB8AC3E}">
        <p14:creationId xmlns:p14="http://schemas.microsoft.com/office/powerpoint/2010/main" val="380821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483" y="3419081"/>
            <a:ext cx="21028462" cy="5704814"/>
          </a:xfrm>
        </p:spPr>
        <p:txBody>
          <a:bodyPr anchor="b"/>
          <a:lstStyle>
            <a:lvl1pPr>
              <a:defRPr sz="11998"/>
            </a:lvl1pPr>
          </a:lstStyle>
          <a:p>
            <a:r>
              <a:rPr lang="en-US" smtClean="0"/>
              <a:t>Click to edit Master title style</a:t>
            </a:r>
            <a:endParaRPr lang="en-US"/>
          </a:p>
        </p:txBody>
      </p:sp>
      <p:sp>
        <p:nvSpPr>
          <p:cNvPr id="3" name="Text Placeholder 2"/>
          <p:cNvSpPr>
            <a:spLocks noGrp="1"/>
          </p:cNvSpPr>
          <p:nvPr>
            <p:ph type="body" idx="1"/>
          </p:nvPr>
        </p:nvSpPr>
        <p:spPr>
          <a:xfrm>
            <a:off x="1663483" y="9177865"/>
            <a:ext cx="21028462" cy="3000027"/>
          </a:xfrm>
        </p:spPr>
        <p:txBody>
          <a:bodyPr/>
          <a:lstStyle>
            <a:lvl1pPr marL="0" indent="0">
              <a:buNone/>
              <a:defRPr sz="4799">
                <a:solidFill>
                  <a:schemeClr val="tx1">
                    <a:tint val="75000"/>
                  </a:schemeClr>
                </a:solidFill>
              </a:defRPr>
            </a:lvl1pPr>
            <a:lvl2pPr marL="914263" indent="0">
              <a:buNone/>
              <a:defRPr sz="3999">
                <a:solidFill>
                  <a:schemeClr val="tx1">
                    <a:tint val="75000"/>
                  </a:schemeClr>
                </a:solidFill>
              </a:defRPr>
            </a:lvl2pPr>
            <a:lvl3pPr marL="1828526" indent="0">
              <a:buNone/>
              <a:defRPr sz="3599">
                <a:solidFill>
                  <a:schemeClr val="tx1">
                    <a:tint val="75000"/>
                  </a:schemeClr>
                </a:solidFill>
              </a:defRPr>
            </a:lvl3pPr>
            <a:lvl4pPr marL="2742789" indent="0">
              <a:buNone/>
              <a:defRPr sz="3200">
                <a:solidFill>
                  <a:schemeClr val="tx1">
                    <a:tint val="75000"/>
                  </a:schemeClr>
                </a:solidFill>
              </a:defRPr>
            </a:lvl4pPr>
            <a:lvl5pPr marL="3657051" indent="0">
              <a:buNone/>
              <a:defRPr sz="3200">
                <a:solidFill>
                  <a:schemeClr val="tx1">
                    <a:tint val="75000"/>
                  </a:schemeClr>
                </a:solidFill>
              </a:defRPr>
            </a:lvl5pPr>
            <a:lvl6pPr marL="4571314" indent="0">
              <a:buNone/>
              <a:defRPr sz="3200">
                <a:solidFill>
                  <a:schemeClr val="tx1">
                    <a:tint val="75000"/>
                  </a:schemeClr>
                </a:solidFill>
              </a:defRPr>
            </a:lvl6pPr>
            <a:lvl7pPr marL="5485577" indent="0">
              <a:buNone/>
              <a:defRPr sz="3200">
                <a:solidFill>
                  <a:schemeClr val="tx1">
                    <a:tint val="75000"/>
                  </a:schemeClr>
                </a:solidFill>
              </a:defRPr>
            </a:lvl7pPr>
            <a:lvl8pPr marL="6399840" indent="0">
              <a:buNone/>
              <a:defRPr sz="3200">
                <a:solidFill>
                  <a:schemeClr val="tx1">
                    <a:tint val="75000"/>
                  </a:schemeClr>
                </a:solidFill>
              </a:defRPr>
            </a:lvl8pPr>
            <a:lvl9pPr marL="7314103" indent="0">
              <a:buNone/>
              <a:defRPr sz="3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nb-NO"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9966069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182" y="3650828"/>
            <a:ext cx="10361851" cy="87016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42792" y="3650828"/>
            <a:ext cx="10361851" cy="87016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358318182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357" y="730167"/>
            <a:ext cx="21028462" cy="265081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679358" y="3361937"/>
            <a:ext cx="10314231" cy="1647633"/>
          </a:xfrm>
        </p:spPr>
        <p:txBody>
          <a:bodyPr anchor="b"/>
          <a:lstStyle>
            <a:lvl1pPr marL="0" indent="0">
              <a:buNone/>
              <a:defRPr sz="4799" b="1"/>
            </a:lvl1pPr>
            <a:lvl2pPr marL="914263" indent="0">
              <a:buNone/>
              <a:defRPr sz="3999" b="1"/>
            </a:lvl2pPr>
            <a:lvl3pPr marL="1828526" indent="0">
              <a:buNone/>
              <a:defRPr sz="3599" b="1"/>
            </a:lvl3pPr>
            <a:lvl4pPr marL="2742789" indent="0">
              <a:buNone/>
              <a:defRPr sz="3200" b="1"/>
            </a:lvl4pPr>
            <a:lvl5pPr marL="3657051" indent="0">
              <a:buNone/>
              <a:defRPr sz="3200" b="1"/>
            </a:lvl5pPr>
            <a:lvl6pPr marL="4571314" indent="0">
              <a:buNone/>
              <a:defRPr sz="3200" b="1"/>
            </a:lvl6pPr>
            <a:lvl7pPr marL="5485577" indent="0">
              <a:buNone/>
              <a:defRPr sz="3200" b="1"/>
            </a:lvl7pPr>
            <a:lvl8pPr marL="6399840" indent="0">
              <a:buNone/>
              <a:defRPr sz="3200" b="1"/>
            </a:lvl8pPr>
            <a:lvl9pPr marL="7314103" indent="0">
              <a:buNone/>
              <a:defRPr sz="3200" b="1"/>
            </a:lvl9pPr>
          </a:lstStyle>
          <a:p>
            <a:pPr lvl="0"/>
            <a:r>
              <a:rPr lang="en-US" smtClean="0"/>
              <a:t>Edit Master text styles</a:t>
            </a:r>
          </a:p>
        </p:txBody>
      </p:sp>
      <p:sp>
        <p:nvSpPr>
          <p:cNvPr id="4" name="Content Placeholder 3"/>
          <p:cNvSpPr>
            <a:spLocks noGrp="1"/>
          </p:cNvSpPr>
          <p:nvPr>
            <p:ph sz="half" idx="2"/>
          </p:nvPr>
        </p:nvSpPr>
        <p:spPr>
          <a:xfrm>
            <a:off x="1679358" y="5009570"/>
            <a:ext cx="10314231" cy="73683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42793" y="3361937"/>
            <a:ext cx="10365026" cy="1647633"/>
          </a:xfrm>
        </p:spPr>
        <p:txBody>
          <a:bodyPr anchor="b"/>
          <a:lstStyle>
            <a:lvl1pPr marL="0" indent="0">
              <a:buNone/>
              <a:defRPr sz="4799" b="1"/>
            </a:lvl1pPr>
            <a:lvl2pPr marL="914263" indent="0">
              <a:buNone/>
              <a:defRPr sz="3999" b="1"/>
            </a:lvl2pPr>
            <a:lvl3pPr marL="1828526" indent="0">
              <a:buNone/>
              <a:defRPr sz="3599" b="1"/>
            </a:lvl3pPr>
            <a:lvl4pPr marL="2742789" indent="0">
              <a:buNone/>
              <a:defRPr sz="3200" b="1"/>
            </a:lvl4pPr>
            <a:lvl5pPr marL="3657051" indent="0">
              <a:buNone/>
              <a:defRPr sz="3200" b="1"/>
            </a:lvl5pPr>
            <a:lvl6pPr marL="4571314" indent="0">
              <a:buNone/>
              <a:defRPr sz="3200" b="1"/>
            </a:lvl6pPr>
            <a:lvl7pPr marL="5485577" indent="0">
              <a:buNone/>
              <a:defRPr sz="3200" b="1"/>
            </a:lvl7pPr>
            <a:lvl8pPr marL="6399840" indent="0">
              <a:buNone/>
              <a:defRPr sz="3200" b="1"/>
            </a:lvl8pPr>
            <a:lvl9pPr marL="7314103" indent="0">
              <a:buNone/>
              <a:defRPr sz="3200" b="1"/>
            </a:lvl9pPr>
          </a:lstStyle>
          <a:p>
            <a:pPr lvl="0"/>
            <a:r>
              <a:rPr lang="en-US" smtClean="0"/>
              <a:t>Edit Master text styles</a:t>
            </a:r>
          </a:p>
        </p:txBody>
      </p:sp>
      <p:sp>
        <p:nvSpPr>
          <p:cNvPr id="6" name="Content Placeholder 5"/>
          <p:cNvSpPr>
            <a:spLocks noGrp="1"/>
          </p:cNvSpPr>
          <p:nvPr>
            <p:ph sz="quarter" idx="4"/>
          </p:nvPr>
        </p:nvSpPr>
        <p:spPr>
          <a:xfrm>
            <a:off x="12342793" y="5009570"/>
            <a:ext cx="10365026" cy="73683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nb-NO"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179599117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l"/>
            <a:r>
              <a:rPr lang="en-US" sz="4800" smtClean="0"/>
              <a:t>ASP, FHI og KAS</a:t>
            </a:r>
            <a:endParaRPr lang="en-US" sz="4800" dirty="0"/>
          </a:p>
        </p:txBody>
      </p:sp>
      <p:sp>
        <p:nvSpPr>
          <p:cNvPr id="5" name="Slide Number Placeholder 4"/>
          <p:cNvSpPr>
            <a:spLocks noGrp="1"/>
          </p:cNvSpPr>
          <p:nvPr>
            <p:ph type="sldNum" sz="quarter" idx="12"/>
          </p:nvPr>
        </p:nvSpPr>
        <p:spPr/>
        <p:txBody>
          <a:bodyPr/>
          <a:lstStyle/>
          <a:p>
            <a:fld id="{5D310BF4-4FB1-EF42-A6F9-E197B72E94CF}" type="slidenum">
              <a:rPr lang="en-US" smtClean="0"/>
              <a:pPr/>
              <a:t>‹#›</a:t>
            </a:fld>
            <a:endParaRPr lang="en-US" dirty="0"/>
          </a:p>
        </p:txBody>
      </p:sp>
    </p:spTree>
    <p:extLst>
      <p:ext uri="{BB962C8B-B14F-4D97-AF65-F5344CB8AC3E}">
        <p14:creationId xmlns:p14="http://schemas.microsoft.com/office/powerpoint/2010/main" val="79426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158560910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358" y="914294"/>
            <a:ext cx="7863450" cy="3200030"/>
          </a:xfrm>
        </p:spPr>
        <p:txBody>
          <a:bodyPr anchor="b"/>
          <a:lstStyle>
            <a:lvl1pPr>
              <a:defRPr sz="6399"/>
            </a:lvl1pPr>
          </a:lstStyle>
          <a:p>
            <a:r>
              <a:rPr lang="en-US" smtClean="0"/>
              <a:t>Click to edit Master title style</a:t>
            </a:r>
            <a:endParaRPr lang="en-US"/>
          </a:p>
        </p:txBody>
      </p:sp>
      <p:sp>
        <p:nvSpPr>
          <p:cNvPr id="3" name="Content Placeholder 2"/>
          <p:cNvSpPr>
            <a:spLocks noGrp="1"/>
          </p:cNvSpPr>
          <p:nvPr>
            <p:ph idx="1"/>
          </p:nvPr>
        </p:nvSpPr>
        <p:spPr>
          <a:xfrm>
            <a:off x="10365026" y="1974623"/>
            <a:ext cx="12342793" cy="9746122"/>
          </a:xfrm>
        </p:spPr>
        <p:txBody>
          <a:bodyPr/>
          <a:lstStyle>
            <a:lvl1pPr>
              <a:defRPr sz="6399"/>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9358" y="4114324"/>
            <a:ext cx="7863450" cy="7622294"/>
          </a:xfrm>
        </p:spPr>
        <p:txBody>
          <a:bodyPr/>
          <a:lstStyle>
            <a:lvl1pPr marL="0" indent="0">
              <a:buNone/>
              <a:defRPr sz="3200"/>
            </a:lvl1pPr>
            <a:lvl2pPr marL="914263" indent="0">
              <a:buNone/>
              <a:defRPr sz="2800"/>
            </a:lvl2pPr>
            <a:lvl3pPr marL="1828526" indent="0">
              <a:buNone/>
              <a:defRPr sz="2400"/>
            </a:lvl3pPr>
            <a:lvl4pPr marL="2742789" indent="0">
              <a:buNone/>
              <a:defRPr sz="2000"/>
            </a:lvl4pPr>
            <a:lvl5pPr marL="3657051" indent="0">
              <a:buNone/>
              <a:defRPr sz="2000"/>
            </a:lvl5pPr>
            <a:lvl6pPr marL="4571314" indent="0">
              <a:buNone/>
              <a:defRPr sz="2000"/>
            </a:lvl6pPr>
            <a:lvl7pPr marL="5485577" indent="0">
              <a:buNone/>
              <a:defRPr sz="2000"/>
            </a:lvl7pPr>
            <a:lvl8pPr marL="6399840" indent="0">
              <a:buNone/>
              <a:defRPr sz="2000"/>
            </a:lvl8pPr>
            <a:lvl9pPr marL="7314103" indent="0">
              <a:buNone/>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125933638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358" y="914294"/>
            <a:ext cx="7863450" cy="3200030"/>
          </a:xfrm>
        </p:spPr>
        <p:txBody>
          <a:bodyPr anchor="b"/>
          <a:lstStyle>
            <a:lvl1pPr>
              <a:defRPr sz="6399"/>
            </a:lvl1pPr>
          </a:lstStyle>
          <a:p>
            <a:r>
              <a:rPr lang="en-US" smtClean="0"/>
              <a:t>Click to edit Master title style</a:t>
            </a:r>
            <a:endParaRPr lang="en-US"/>
          </a:p>
        </p:txBody>
      </p:sp>
      <p:sp>
        <p:nvSpPr>
          <p:cNvPr id="3" name="Picture Placeholder 2"/>
          <p:cNvSpPr>
            <a:spLocks noGrp="1"/>
          </p:cNvSpPr>
          <p:nvPr>
            <p:ph type="pic" idx="1"/>
          </p:nvPr>
        </p:nvSpPr>
        <p:spPr>
          <a:xfrm>
            <a:off x="10365026" y="1974623"/>
            <a:ext cx="12342793" cy="9746122"/>
          </a:xfrm>
        </p:spPr>
        <p:txBody>
          <a:bodyPr/>
          <a:lstStyle>
            <a:lvl1pPr marL="0" indent="0">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en-US" smtClean="0"/>
              <a:t>Click icon to add picture</a:t>
            </a:r>
            <a:endParaRPr lang="en-US"/>
          </a:p>
        </p:txBody>
      </p:sp>
      <p:sp>
        <p:nvSpPr>
          <p:cNvPr id="4" name="Text Placeholder 3"/>
          <p:cNvSpPr>
            <a:spLocks noGrp="1"/>
          </p:cNvSpPr>
          <p:nvPr>
            <p:ph type="body" sz="half" idx="2"/>
          </p:nvPr>
        </p:nvSpPr>
        <p:spPr>
          <a:xfrm>
            <a:off x="1679358" y="4114324"/>
            <a:ext cx="7863450" cy="7622294"/>
          </a:xfrm>
        </p:spPr>
        <p:txBody>
          <a:bodyPr/>
          <a:lstStyle>
            <a:lvl1pPr marL="0" indent="0">
              <a:buNone/>
              <a:defRPr sz="3200"/>
            </a:lvl1pPr>
            <a:lvl2pPr marL="914263" indent="0">
              <a:buNone/>
              <a:defRPr sz="2800"/>
            </a:lvl2pPr>
            <a:lvl3pPr marL="1828526" indent="0">
              <a:buNone/>
              <a:defRPr sz="2400"/>
            </a:lvl3pPr>
            <a:lvl4pPr marL="2742789" indent="0">
              <a:buNone/>
              <a:defRPr sz="2000"/>
            </a:lvl4pPr>
            <a:lvl5pPr marL="3657051" indent="0">
              <a:buNone/>
              <a:defRPr sz="2000"/>
            </a:lvl5pPr>
            <a:lvl6pPr marL="4571314" indent="0">
              <a:buNone/>
              <a:defRPr sz="2000"/>
            </a:lvl6pPr>
            <a:lvl7pPr marL="5485577" indent="0">
              <a:buNone/>
              <a:defRPr sz="2000"/>
            </a:lvl7pPr>
            <a:lvl8pPr marL="6399840" indent="0">
              <a:buNone/>
              <a:defRPr sz="2000"/>
            </a:lvl8pPr>
            <a:lvl9pPr marL="7314103" indent="0">
              <a:buNone/>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285898948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182" y="730167"/>
            <a:ext cx="21028462" cy="265081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76182" y="3650828"/>
            <a:ext cx="21028462" cy="870166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76182" y="12711230"/>
            <a:ext cx="5485686" cy="730166"/>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nb-NO" dirty="0"/>
          </a:p>
        </p:txBody>
      </p:sp>
      <p:sp>
        <p:nvSpPr>
          <p:cNvPr id="5" name="Footer Placeholder 4"/>
          <p:cNvSpPr>
            <a:spLocks noGrp="1"/>
          </p:cNvSpPr>
          <p:nvPr>
            <p:ph type="ftr" sz="quarter" idx="3"/>
          </p:nvPr>
        </p:nvSpPr>
        <p:spPr>
          <a:xfrm>
            <a:off x="8076149" y="12711230"/>
            <a:ext cx="8228528" cy="730166"/>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8957" y="12711230"/>
            <a:ext cx="5485686" cy="730166"/>
          </a:xfrm>
          <a:prstGeom prst="rect">
            <a:avLst/>
          </a:prstGeom>
        </p:spPr>
        <p:txBody>
          <a:bodyPr vert="horz" lIns="91440" tIns="45720" rIns="91440" bIns="45720" rtlCol="0" anchor="ctr"/>
          <a:lstStyle>
            <a:lvl1pPr algn="r">
              <a:defRPr sz="2400">
                <a:solidFill>
                  <a:schemeClr val="tx1">
                    <a:tint val="75000"/>
                  </a:schemeClr>
                </a:solidFill>
              </a:defRPr>
            </a:lvl1pPr>
          </a:lstStyle>
          <a:p>
            <a:fld id="{0F95D7C0-D997-482D-8CFB-8162979E020B}" type="slidenum">
              <a:rPr lang="en-US" smtClean="0"/>
              <a:t>‹#›</a:t>
            </a:fld>
            <a:endParaRPr lang="en-US"/>
          </a:p>
        </p:txBody>
      </p:sp>
    </p:spTree>
    <p:extLst>
      <p:ext uri="{BB962C8B-B14F-4D97-AF65-F5344CB8AC3E}">
        <p14:creationId xmlns:p14="http://schemas.microsoft.com/office/powerpoint/2010/main" val="34825898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700" r:id="rId14"/>
    <p:sldLayoutId id="2147483661" r:id="rId15"/>
    <p:sldLayoutId id="2147483672" r:id="rId16"/>
    <p:sldLayoutId id="2147483673" r:id="rId17"/>
    <p:sldLayoutId id="2147483674" r:id="rId18"/>
    <p:sldLayoutId id="2147483675" r:id="rId19"/>
    <p:sldLayoutId id="2147483676" r:id="rId20"/>
    <p:sldLayoutId id="2147483662" r:id="rId21"/>
    <p:sldLayoutId id="2147483669" r:id="rId22"/>
    <p:sldLayoutId id="2147483678" r:id="rId23"/>
    <p:sldLayoutId id="2147483680" r:id="rId24"/>
    <p:sldLayoutId id="2147483681" r:id="rId25"/>
    <p:sldLayoutId id="2147483682" r:id="rId26"/>
    <p:sldLayoutId id="2147483665" r:id="rId27"/>
  </p:sldLayoutIdLst>
  <p:hf hdr="0" dt="0"/>
  <p:txStyles>
    <p:titleStyle>
      <a:lvl1pPr algn="l" defTabSz="1828526" rtl="0" eaLnBrk="1" latinLnBrk="0" hangingPunct="1">
        <a:lnSpc>
          <a:spcPct val="90000"/>
        </a:lnSpc>
        <a:spcBef>
          <a:spcPct val="0"/>
        </a:spcBef>
        <a:buNone/>
        <a:defRPr sz="8799" kern="1200">
          <a:solidFill>
            <a:schemeClr val="tx1"/>
          </a:solidFill>
          <a:latin typeface="+mj-lt"/>
          <a:ea typeface="+mj-ea"/>
          <a:cs typeface="+mj-cs"/>
        </a:defRPr>
      </a:lvl1pPr>
    </p:titleStyle>
    <p:bodyStyle>
      <a:lvl1pPr marL="457131" indent="-457131" algn="l" defTabSz="1828526"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394" indent="-457131" algn="l" defTabSz="1828526"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657" indent="-457131" algn="l" defTabSz="1828526"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920"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4183"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ibsys-almaprimo.hosted.exlibrisgroup.com/primo-explore/fulldisplay?docid=TN_sciversesciencedirect_elsevierS1473-3099(18)30605-4&amp;context=PC&amp;vid=UIO&amp;lang=no_NO&amp;search_scope=default_scope&amp;adaptor=primo_central_multiple_fe&amp;tab=default_tab&amp;query=any,contains,attributable%20deaths%20and%20disability&amp;sortby=rank&amp;offset=0" TargetMode="External"/><Relationship Id="rId7" Type="http://schemas.openxmlformats.org/officeDocument/2006/relationships/hyperlink" Target="https://www.fhi.no/globalassets/dokumenterfiler/rapporter/2020/norm-norm-vet-rapport/norm-norm-vet-2019_komplett.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thelancet.com/journals/laninf/article/PIIS1473-3099(18)30513-9/fulltext" TargetMode="External"/><Relationship Id="rId5" Type="http://schemas.openxmlformats.org/officeDocument/2006/relationships/hyperlink" Target="https://www.pnas.org/content/115/15/E3463" TargetMode="External"/><Relationship Id="rId4" Type="http://schemas.openxmlformats.org/officeDocument/2006/relationships/hyperlink" Target="https://amr-review.org/sites/default/files/Report-52.1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kqmFcIMkIVA"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facebook.com/nrksuper/videos/hva-er-antibiotikaresistens/1752724154795386" TargetMode="External"/><Relationship Id="rId5" Type="http://schemas.openxmlformats.org/officeDocument/2006/relationships/image" Target="../media/image10.png"/><Relationship Id="rId10" Type="http://schemas.openxmlformats.org/officeDocument/2006/relationships/hyperlink" Target="https://www.youtube.com/watch?v=plVk4NVIUh8" TargetMode="External"/><Relationship Id="rId4" Type="http://schemas.openxmlformats.org/officeDocument/2006/relationships/hyperlink" Target="https://www.youtube.com/watch?v=znnp-Ivj2ek" TargetMode="Externa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603" y="3586847"/>
            <a:ext cx="18285619" cy="5269770"/>
          </a:xfrm>
        </p:spPr>
        <p:txBody>
          <a:bodyPr/>
          <a:lstStyle/>
          <a:p>
            <a:r>
              <a:rPr lang="nb-NO" dirty="0" err="1" smtClean="0"/>
              <a:t>Antibiotikaresistens</a:t>
            </a:r>
            <a:r>
              <a:rPr lang="nb-NO" dirty="0" smtClean="0"/>
              <a:t> </a:t>
            </a:r>
            <a:br>
              <a:rPr lang="nb-NO" dirty="0" smtClean="0"/>
            </a:br>
            <a:r>
              <a:rPr lang="nb-NO" dirty="0" smtClean="0"/>
              <a:t>nasjonalt og globalt</a:t>
            </a:r>
            <a:endParaRPr lang="nb-NO" dirty="0"/>
          </a:p>
        </p:txBody>
      </p:sp>
    </p:spTree>
    <p:extLst>
      <p:ext uri="{BB962C8B-B14F-4D97-AF65-F5344CB8AC3E}">
        <p14:creationId xmlns:p14="http://schemas.microsoft.com/office/powerpoint/2010/main" val="188922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8800" b="1" smtClean="0">
                <a:solidFill>
                  <a:srgbClr val="219993"/>
                </a:solidFill>
              </a:rPr>
              <a:t>3. </a:t>
            </a:r>
            <a:r>
              <a:rPr lang="nb-NO" sz="8800" b="1" dirty="0" smtClean="0">
                <a:solidFill>
                  <a:srgbClr val="219993"/>
                </a:solidFill>
              </a:rPr>
              <a:t>Bruk </a:t>
            </a:r>
            <a:r>
              <a:rPr lang="nb-NO" sz="8800" b="1" dirty="0">
                <a:solidFill>
                  <a:srgbClr val="219993"/>
                </a:solidFill>
              </a:rPr>
              <a:t>av antibiotika globalt</a:t>
            </a:r>
          </a:p>
        </p:txBody>
      </p:sp>
      <p:sp>
        <p:nvSpPr>
          <p:cNvPr id="6" name="Plassholder for innhold 5"/>
          <p:cNvSpPr>
            <a:spLocks noGrp="1"/>
          </p:cNvSpPr>
          <p:nvPr>
            <p:ph idx="1"/>
          </p:nvPr>
        </p:nvSpPr>
        <p:spPr>
          <a:xfrm>
            <a:off x="1676183" y="3650828"/>
            <a:ext cx="13170785" cy="9052985"/>
          </a:xfrm>
        </p:spPr>
        <p:txBody>
          <a:bodyPr>
            <a:normAutofit/>
          </a:bodyPr>
          <a:lstStyle/>
          <a:p>
            <a:pPr marL="0" indent="0">
              <a:buNone/>
            </a:pPr>
            <a:endParaRPr lang="nb-NO" sz="4000" dirty="0"/>
          </a:p>
          <a:p>
            <a:r>
              <a:rPr lang="nb-NO" sz="4000" dirty="0" smtClean="0"/>
              <a:t>Bruken </a:t>
            </a:r>
            <a:r>
              <a:rPr lang="nb-NO" sz="4000" dirty="0"/>
              <a:t>av antibiotika har globalt økt kontinuerlig innen alle sektorer </a:t>
            </a:r>
            <a:r>
              <a:rPr lang="nb-NO" sz="4000" dirty="0" smtClean="0"/>
              <a:t>fra </a:t>
            </a:r>
            <a:r>
              <a:rPr lang="nb-NO" sz="4000" dirty="0"/>
              <a:t>det ble tilgjengelig. </a:t>
            </a:r>
            <a:endParaRPr lang="nb-NO" sz="4000" dirty="0" smtClean="0"/>
          </a:p>
          <a:p>
            <a:r>
              <a:rPr lang="nb-NO" sz="4000" dirty="0" smtClean="0"/>
              <a:t>Globalt er det sett en økning i bruk av antibiotika til mennesker med 65% i perioden 2000-2015</a:t>
            </a:r>
          </a:p>
          <a:p>
            <a:r>
              <a:rPr lang="nb-NO" sz="4000" dirty="0" smtClean="0"/>
              <a:t>Globalt brukes det meste til matproduksjon og til dyr (</a:t>
            </a:r>
            <a:r>
              <a:rPr lang="nb-NO" sz="4000" dirty="0" err="1" smtClean="0"/>
              <a:t>ca</a:t>
            </a:r>
            <a:r>
              <a:rPr lang="nb-NO" sz="4000" dirty="0" smtClean="0"/>
              <a:t> 80%)</a:t>
            </a:r>
          </a:p>
          <a:p>
            <a:r>
              <a:rPr lang="nb-NO" sz="4000" dirty="0" smtClean="0"/>
              <a:t>Mange 100 tusenvis av tonn årlig</a:t>
            </a:r>
          </a:p>
          <a:p>
            <a:r>
              <a:rPr lang="nb-NO" sz="4000" dirty="0" smtClean="0"/>
              <a:t>For eksempel i India økte bruken av antibiotika til mennesker med 104% fra 2000 til 2015</a:t>
            </a:r>
            <a:endParaRPr lang="nb-NO" sz="4000" dirty="0"/>
          </a:p>
        </p:txBody>
      </p:sp>
      <p:pic>
        <p:nvPicPr>
          <p:cNvPr id="8" name="Plassholder for innhold 6">
            <a:extLst>
              <a:ext uri="{FF2B5EF4-FFF2-40B4-BE49-F238E27FC236}">
                <a16:creationId xmlns:a16="http://schemas.microsoft.com/office/drawing/2014/main" id="{38D5DEF5-31B9-E24E-AD16-DC889D6C05C3}"/>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r="48725"/>
          <a:stretch/>
        </p:blipFill>
        <p:spPr>
          <a:xfrm>
            <a:off x="15906750" y="3696950"/>
            <a:ext cx="8474075" cy="8836025"/>
          </a:xfrm>
          <a:prstGeom prst="rect">
            <a:avLst/>
          </a:prstGeom>
        </p:spPr>
      </p:pic>
      <p:sp>
        <p:nvSpPr>
          <p:cNvPr id="9" name="TekstSylinder 8">
            <a:extLst>
              <a:ext uri="{FF2B5EF4-FFF2-40B4-BE49-F238E27FC236}">
                <a16:creationId xmlns:a16="http://schemas.microsoft.com/office/drawing/2014/main" id="{7D8C7984-3CF7-E94A-89F6-E43EF864CE23}"/>
              </a:ext>
            </a:extLst>
          </p:cNvPr>
          <p:cNvSpPr txBox="1"/>
          <p:nvPr/>
        </p:nvSpPr>
        <p:spPr>
          <a:xfrm>
            <a:off x="17772006" y="12782985"/>
            <a:ext cx="3692331" cy="400110"/>
          </a:xfrm>
          <a:prstGeom prst="rect">
            <a:avLst/>
          </a:prstGeom>
          <a:noFill/>
        </p:spPr>
        <p:txBody>
          <a:bodyPr wrap="square" rtlCol="0">
            <a:spAutoFit/>
          </a:bodyPr>
          <a:lstStyle/>
          <a:p>
            <a:r>
              <a:rPr lang="nb-NO" sz="2000" dirty="0"/>
              <a:t>Klein et al. PNAS, 2018</a:t>
            </a:r>
          </a:p>
        </p:txBody>
      </p:sp>
    </p:spTree>
    <p:extLst>
      <p:ext uri="{BB962C8B-B14F-4D97-AF65-F5344CB8AC3E}">
        <p14:creationId xmlns:p14="http://schemas.microsoft.com/office/powerpoint/2010/main" val="379048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sz="8800" b="1" smtClean="0">
                <a:solidFill>
                  <a:srgbClr val="219993"/>
                </a:solidFill>
              </a:rPr>
              <a:t>4. </a:t>
            </a:r>
            <a:r>
              <a:rPr lang="nb-NO" sz="8800" b="1" dirty="0" err="1" smtClean="0">
                <a:solidFill>
                  <a:srgbClr val="219993"/>
                </a:solidFill>
              </a:rPr>
              <a:t>Antibiotikaresistens</a:t>
            </a:r>
            <a:r>
              <a:rPr lang="nb-NO" sz="8800" b="1" dirty="0" smtClean="0">
                <a:solidFill>
                  <a:srgbClr val="219993"/>
                </a:solidFill>
              </a:rPr>
              <a:t> globalt</a:t>
            </a:r>
            <a:endParaRPr lang="nb-NO" sz="8800" b="1" dirty="0">
              <a:solidFill>
                <a:srgbClr val="219993"/>
              </a:solidFill>
            </a:endParaRPr>
          </a:p>
        </p:txBody>
      </p:sp>
      <p:sp>
        <p:nvSpPr>
          <p:cNvPr id="6" name="Plassholder for innhold 5"/>
          <p:cNvSpPr>
            <a:spLocks noGrp="1"/>
          </p:cNvSpPr>
          <p:nvPr>
            <p:ph idx="1"/>
          </p:nvPr>
        </p:nvSpPr>
        <p:spPr>
          <a:xfrm>
            <a:off x="1676183" y="3650828"/>
            <a:ext cx="11943564" cy="8837951"/>
          </a:xfrm>
        </p:spPr>
        <p:txBody>
          <a:bodyPr/>
          <a:lstStyle/>
          <a:p>
            <a:r>
              <a:rPr lang="nb-NO" dirty="0" smtClean="0"/>
              <a:t>De siste 80 års bruk av antibiotika har gjort resistens vanligere i bakterienes verden gjennom seleksjon</a:t>
            </a:r>
          </a:p>
          <a:p>
            <a:r>
              <a:rPr lang="nb-NO" dirty="0" smtClean="0"/>
              <a:t>Resistens utviklet i miljøet eller i dyr kan spres til mennesker</a:t>
            </a:r>
          </a:p>
          <a:p>
            <a:r>
              <a:rPr lang="nb-NO" dirty="0" smtClean="0"/>
              <a:t>Resistens utviklet i et land vil spres til andre via mennesker, dyr og import/eksport</a:t>
            </a:r>
            <a:endParaRPr lang="nb-NO" dirty="0"/>
          </a:p>
        </p:txBody>
      </p:sp>
      <p:sp>
        <p:nvSpPr>
          <p:cNvPr id="7" name="Plassholder for innhold 6"/>
          <p:cNvSpPr>
            <a:spLocks noGrp="1"/>
          </p:cNvSpPr>
          <p:nvPr>
            <p:ph sz="half" idx="4294967295"/>
          </p:nvPr>
        </p:nvSpPr>
        <p:spPr>
          <a:xfrm>
            <a:off x="14838363" y="3651250"/>
            <a:ext cx="7275679" cy="8701088"/>
          </a:xfrm>
        </p:spPr>
        <p:txBody>
          <a:bodyPr/>
          <a:lstStyle/>
          <a:p>
            <a:pPr marL="0" indent="0" algn="ctr">
              <a:buNone/>
            </a:pPr>
            <a:r>
              <a:rPr lang="nb-NO" b="1" dirty="0" smtClean="0"/>
              <a:t>Seleksjon av resistente bakterier</a:t>
            </a:r>
          </a:p>
          <a:p>
            <a:pPr marL="0" indent="0" algn="ctr">
              <a:buNone/>
            </a:pPr>
            <a:endParaRPr lang="nb-NO" b="1" dirty="0"/>
          </a:p>
          <a:p>
            <a:pPr marL="0" indent="0" algn="ctr">
              <a:buNone/>
            </a:pPr>
            <a:endParaRPr lang="nb-NO" b="1" dirty="0" smtClean="0"/>
          </a:p>
          <a:p>
            <a:pPr marL="0" indent="0" algn="ctr">
              <a:buNone/>
            </a:pPr>
            <a:endParaRPr lang="nb-NO" b="1" dirty="0"/>
          </a:p>
          <a:p>
            <a:pPr marL="0" indent="0" algn="ctr">
              <a:buNone/>
            </a:pPr>
            <a:r>
              <a:rPr lang="nb-NO" b="1" dirty="0" smtClean="0"/>
              <a:t>Har ført til at resistens-gener er blitt vanligere og i økende grad deles mellom bakterier</a:t>
            </a:r>
            <a:endParaRPr lang="nb-NO" b="1" dirty="0"/>
          </a:p>
        </p:txBody>
      </p:sp>
      <p:sp>
        <p:nvSpPr>
          <p:cNvPr id="8" name="Pil ned 7">
            <a:extLst>
              <a:ext uri="{FF2B5EF4-FFF2-40B4-BE49-F238E27FC236}">
                <a16:creationId xmlns:a16="http://schemas.microsoft.com/office/drawing/2014/main" id="{EC7E1A2B-7110-3B46-BE46-AE26A0B81A33}"/>
              </a:ext>
            </a:extLst>
          </p:cNvPr>
          <p:cNvSpPr/>
          <p:nvPr/>
        </p:nvSpPr>
        <p:spPr bwMode="auto">
          <a:xfrm>
            <a:off x="17955353" y="5730225"/>
            <a:ext cx="917389" cy="2143710"/>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727186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a:xfrm>
            <a:off x="2030653" y="4586748"/>
            <a:ext cx="21028462" cy="7048992"/>
          </a:xfrm>
        </p:spPr>
        <p:txBody>
          <a:bodyPr/>
          <a:lstStyle/>
          <a:p>
            <a:endParaRPr lang="nb-NO" dirty="0"/>
          </a:p>
        </p:txBody>
      </p:sp>
      <p:sp>
        <p:nvSpPr>
          <p:cNvPr id="4" name="Tittel 3"/>
          <p:cNvSpPr>
            <a:spLocks noGrp="1"/>
          </p:cNvSpPr>
          <p:nvPr>
            <p:ph type="title"/>
          </p:nvPr>
        </p:nvSpPr>
        <p:spPr>
          <a:xfrm>
            <a:off x="1248540" y="291832"/>
            <a:ext cx="21810576" cy="3102388"/>
          </a:xfrm>
        </p:spPr>
        <p:txBody>
          <a:bodyPr/>
          <a:lstStyle/>
          <a:p>
            <a:r>
              <a:rPr lang="nb-NO" sz="7200" b="1" dirty="0">
                <a:solidFill>
                  <a:srgbClr val="219993"/>
                </a:solidFill>
              </a:rPr>
              <a:t/>
            </a:r>
            <a:br>
              <a:rPr lang="nb-NO" sz="7200" b="1" dirty="0">
                <a:solidFill>
                  <a:srgbClr val="219993"/>
                </a:solidFill>
              </a:rPr>
            </a:br>
            <a:r>
              <a:rPr lang="nb-NO" sz="7200" b="1" dirty="0" err="1">
                <a:solidFill>
                  <a:srgbClr val="219993"/>
                </a:solidFill>
              </a:rPr>
              <a:t>A</a:t>
            </a:r>
            <a:r>
              <a:rPr lang="nb-NO" sz="7200" b="1" dirty="0" err="1" smtClean="0">
                <a:solidFill>
                  <a:srgbClr val="219993"/>
                </a:solidFill>
              </a:rPr>
              <a:t>ntibiotikaresistens</a:t>
            </a:r>
            <a:r>
              <a:rPr lang="nb-NO" sz="7200" b="1" dirty="0" smtClean="0">
                <a:solidFill>
                  <a:srgbClr val="219993"/>
                </a:solidFill>
              </a:rPr>
              <a:t> spres med mennesker, dyr og varer</a:t>
            </a:r>
            <a:r>
              <a:rPr lang="nb-NO" sz="8000" b="1" dirty="0" smtClean="0">
                <a:solidFill>
                  <a:srgbClr val="219993"/>
                </a:solidFill>
              </a:rPr>
              <a:t/>
            </a:r>
            <a:br>
              <a:rPr lang="nb-NO" sz="8000" b="1" dirty="0" smtClean="0">
                <a:solidFill>
                  <a:srgbClr val="219993"/>
                </a:solidFill>
              </a:rPr>
            </a:br>
            <a:endParaRPr lang="nb-NO" sz="8000" b="1" dirty="0">
              <a:solidFill>
                <a:srgbClr val="219993"/>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540" y="3031958"/>
            <a:ext cx="22545315" cy="996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p:nvPr/>
        </p:nvSpPr>
        <p:spPr>
          <a:xfrm>
            <a:off x="4771231" y="12290255"/>
            <a:ext cx="8480425" cy="258532"/>
          </a:xfrm>
          <a:prstGeom prst="rect">
            <a:avLst/>
          </a:prstGeom>
        </p:spPr>
        <p:txBody>
          <a:bodyPr>
            <a:spAutoFit/>
          </a:bodyPr>
          <a:lstStyle/>
          <a:p>
            <a:pPr>
              <a:lnSpc>
                <a:spcPct val="90000"/>
              </a:lnSpc>
              <a:defRPr/>
            </a:pPr>
            <a:r>
              <a:rPr lang="en-US" sz="1200" i="1" dirty="0">
                <a:latin typeface="Calibri"/>
                <a:ea typeface="ＭＳ Ｐゴシック" charset="-128"/>
              </a:rPr>
              <a:t>Source: The Lancet (2012) </a:t>
            </a:r>
            <a:r>
              <a:rPr lang="en-US" sz="1200" i="1" dirty="0" smtClean="0">
                <a:latin typeface="Calibri"/>
                <a:ea typeface="ＭＳ Ｐゴシック" charset="-128"/>
              </a:rPr>
              <a:t>380:9857;1946-55</a:t>
            </a:r>
            <a:endParaRPr lang="en-US" sz="1200" i="1" dirty="0">
              <a:latin typeface="Calibri"/>
              <a:ea typeface="ＭＳ Ｐゴシック" charset="-128"/>
            </a:endParaRPr>
          </a:p>
        </p:txBody>
      </p:sp>
    </p:spTree>
    <p:extLst>
      <p:ext uri="{BB962C8B-B14F-4D97-AF65-F5344CB8AC3E}">
        <p14:creationId xmlns:p14="http://schemas.microsoft.com/office/powerpoint/2010/main" val="2358491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2030654" y="4121257"/>
            <a:ext cx="10007379" cy="7834523"/>
          </a:xfrm>
        </p:spPr>
        <p:txBody>
          <a:bodyPr>
            <a:normAutofit/>
          </a:bodyPr>
          <a:lstStyle/>
          <a:p>
            <a:r>
              <a:rPr lang="nb-NO" sz="4800" dirty="0"/>
              <a:t>Ca. 2 milliarder mennesker gjennomfører lengre reiser hvert </a:t>
            </a:r>
            <a:r>
              <a:rPr lang="nb-NO" sz="4800" dirty="0" smtClean="0"/>
              <a:t>år </a:t>
            </a:r>
          </a:p>
          <a:p>
            <a:r>
              <a:rPr lang="nb-NO" sz="4800" dirty="0" smtClean="0"/>
              <a:t>1 </a:t>
            </a:r>
            <a:r>
              <a:rPr lang="nb-NO" sz="4800" dirty="0"/>
              <a:t>milliard krysser internasjonale </a:t>
            </a:r>
            <a:r>
              <a:rPr lang="nb-NO" sz="4800" dirty="0" smtClean="0"/>
              <a:t>grenser </a:t>
            </a:r>
            <a:endParaRPr lang="nb-NO" sz="4800" dirty="0"/>
          </a:p>
          <a:p>
            <a:r>
              <a:rPr lang="nb-NO" sz="4800" dirty="0" smtClean="0"/>
              <a:t>50-90</a:t>
            </a:r>
            <a:r>
              <a:rPr lang="nb-NO" sz="4800" dirty="0"/>
              <a:t>% av turister til tropene/</a:t>
            </a:r>
            <a:r>
              <a:rPr lang="nb-NO" sz="4800" dirty="0" err="1"/>
              <a:t>syden</a:t>
            </a:r>
            <a:r>
              <a:rPr lang="nb-NO" sz="4800" dirty="0"/>
              <a:t> blir kolonisert med multiresistente bakterier </a:t>
            </a:r>
          </a:p>
        </p:txBody>
      </p:sp>
      <p:sp>
        <p:nvSpPr>
          <p:cNvPr id="2" name="Tittel 1"/>
          <p:cNvSpPr>
            <a:spLocks noGrp="1"/>
          </p:cNvSpPr>
          <p:nvPr>
            <p:ph type="title"/>
          </p:nvPr>
        </p:nvSpPr>
        <p:spPr>
          <a:xfrm>
            <a:off x="2030654" y="1218735"/>
            <a:ext cx="20509306" cy="1311000"/>
          </a:xfrm>
        </p:spPr>
        <p:txBody>
          <a:bodyPr/>
          <a:lstStyle/>
          <a:p>
            <a:r>
              <a:rPr lang="nb-NO" b="1" dirty="0" smtClean="0">
                <a:solidFill>
                  <a:srgbClr val="219993"/>
                </a:solidFill>
              </a:rPr>
              <a:t>Eksempel på spredning av AMR</a:t>
            </a:r>
            <a:endParaRPr lang="nb-NO" b="1" dirty="0">
              <a:solidFill>
                <a:srgbClr val="219993"/>
              </a:solidFill>
            </a:endParaRPr>
          </a:p>
        </p:txBody>
      </p:sp>
      <p:pic>
        <p:nvPicPr>
          <p:cNvPr id="7" name="Bild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68398" y="4121258"/>
            <a:ext cx="9771562" cy="7336188"/>
          </a:xfrm>
          <a:prstGeom prst="rect">
            <a:avLst/>
          </a:prstGeom>
        </p:spPr>
      </p:pic>
      <p:sp>
        <p:nvSpPr>
          <p:cNvPr id="9" name="TekstSylinder 8"/>
          <p:cNvSpPr txBox="1"/>
          <p:nvPr/>
        </p:nvSpPr>
        <p:spPr>
          <a:xfrm>
            <a:off x="14423923" y="11564653"/>
            <a:ext cx="5263300" cy="415498"/>
          </a:xfrm>
          <a:prstGeom prst="rect">
            <a:avLst/>
          </a:prstGeom>
          <a:noFill/>
        </p:spPr>
        <p:txBody>
          <a:bodyPr wrap="none" rtlCol="0">
            <a:spAutoFit/>
          </a:bodyPr>
          <a:lstStyle/>
          <a:p>
            <a:r>
              <a:rPr lang="nb-NO" sz="2100" dirty="0"/>
              <a:t>New Dehli Metallo-beta-lactamase-1 (NDM-1) </a:t>
            </a:r>
          </a:p>
        </p:txBody>
      </p:sp>
    </p:spTree>
    <p:extLst>
      <p:ext uri="{BB962C8B-B14F-4D97-AF65-F5344CB8AC3E}">
        <p14:creationId xmlns:p14="http://schemas.microsoft.com/office/powerpoint/2010/main" val="3991867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b="1" dirty="0">
                <a:solidFill>
                  <a:srgbClr val="219993"/>
                </a:solidFill>
              </a:rPr>
              <a:t>Status AMR globalt</a:t>
            </a:r>
          </a:p>
        </p:txBody>
      </p:sp>
      <p:sp>
        <p:nvSpPr>
          <p:cNvPr id="9" name="Plassholder for innhold 8"/>
          <p:cNvSpPr>
            <a:spLocks noGrp="1"/>
          </p:cNvSpPr>
          <p:nvPr>
            <p:ph idx="1"/>
          </p:nvPr>
        </p:nvSpPr>
        <p:spPr>
          <a:xfrm>
            <a:off x="1676183" y="3650828"/>
            <a:ext cx="9994449" cy="8910140"/>
          </a:xfrm>
        </p:spPr>
        <p:txBody>
          <a:bodyPr/>
          <a:lstStyle/>
          <a:p>
            <a:r>
              <a:rPr lang="nb-NO" dirty="0" smtClean="0"/>
              <a:t>Fattige land uten eller med dårlige overvåkningssystemer har de største problemene med </a:t>
            </a:r>
            <a:r>
              <a:rPr lang="nb-NO" dirty="0" err="1" smtClean="0"/>
              <a:t>antibiotikaresistens</a:t>
            </a:r>
            <a:endParaRPr lang="nb-NO" dirty="0"/>
          </a:p>
        </p:txBody>
      </p:sp>
      <p:pic>
        <p:nvPicPr>
          <p:cNvPr id="8" name="Plassholder for innhold 7">
            <a:extLst>
              <a:ext uri="{FF2B5EF4-FFF2-40B4-BE49-F238E27FC236}">
                <a16:creationId xmlns:a16="http://schemas.microsoft.com/office/drawing/2014/main" id="{9129036C-331B-5643-89DC-038BE3768253}"/>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12237202" y="3001545"/>
            <a:ext cx="11301412" cy="5872163"/>
          </a:xfrm>
          <a:prstGeom prst="rect">
            <a:avLst/>
          </a:prstGeom>
        </p:spPr>
      </p:pic>
    </p:spTree>
    <p:extLst>
      <p:ext uri="{BB962C8B-B14F-4D97-AF65-F5344CB8AC3E}">
        <p14:creationId xmlns:p14="http://schemas.microsoft.com/office/powerpoint/2010/main" val="1625717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30654" y="1425212"/>
            <a:ext cx="21028462" cy="1311000"/>
          </a:xfrm>
        </p:spPr>
        <p:txBody>
          <a:bodyPr/>
          <a:lstStyle/>
          <a:p>
            <a:r>
              <a:rPr lang="nb-NO" b="1" smtClean="0">
                <a:solidFill>
                  <a:srgbClr val="219993"/>
                </a:solidFill>
              </a:rPr>
              <a:t>AMR – et global </a:t>
            </a:r>
            <a:r>
              <a:rPr lang="nb-NO" b="1" dirty="0">
                <a:solidFill>
                  <a:srgbClr val="219993"/>
                </a:solidFill>
              </a:rPr>
              <a:t>folkehelseproblem</a:t>
            </a:r>
          </a:p>
        </p:txBody>
      </p:sp>
      <p:sp>
        <p:nvSpPr>
          <p:cNvPr id="3" name="Plassholder for innhold 2"/>
          <p:cNvSpPr>
            <a:spLocks noGrp="1"/>
          </p:cNvSpPr>
          <p:nvPr>
            <p:ph sz="half" idx="1"/>
          </p:nvPr>
        </p:nvSpPr>
        <p:spPr/>
        <p:txBody>
          <a:bodyPr/>
          <a:lstStyle/>
          <a:p>
            <a:r>
              <a:rPr lang="nb-NO" sz="4800" dirty="0"/>
              <a:t>AMR </a:t>
            </a:r>
            <a:r>
              <a:rPr lang="nb-NO" sz="4800" dirty="0" smtClean="0"/>
              <a:t>er en av våre største helseutfordringer</a:t>
            </a:r>
            <a:r>
              <a:rPr lang="nb-NO" sz="4800" baseline="-25000" dirty="0" smtClean="0"/>
              <a:t>(1</a:t>
            </a:r>
            <a:r>
              <a:rPr lang="nb-NO" sz="4800" baseline="-25000" dirty="0"/>
              <a:t>)</a:t>
            </a:r>
          </a:p>
          <a:p>
            <a:pPr lvl="1"/>
            <a:r>
              <a:rPr lang="nb-NO" sz="4800" dirty="0" smtClean="0"/>
              <a:t>Påvirker alle sider ved moderne medisin </a:t>
            </a:r>
            <a:endParaRPr lang="nb-NO" sz="4800" dirty="0"/>
          </a:p>
          <a:p>
            <a:r>
              <a:rPr lang="nb-NO" sz="4800" dirty="0" smtClean="0"/>
              <a:t>Estimert i 2050 hvis utviklingen fortsetter</a:t>
            </a:r>
            <a:r>
              <a:rPr lang="nb-NO" sz="4800" baseline="-25000" dirty="0" smtClean="0"/>
              <a:t>(2</a:t>
            </a:r>
            <a:r>
              <a:rPr lang="nb-NO" sz="4800" baseline="-25000" dirty="0"/>
              <a:t>)</a:t>
            </a:r>
          </a:p>
          <a:p>
            <a:pPr lvl="1"/>
            <a:r>
              <a:rPr lang="nb-NO" sz="4800" dirty="0"/>
              <a:t>10 </a:t>
            </a:r>
            <a:r>
              <a:rPr lang="nb-NO" sz="4800" dirty="0" smtClean="0"/>
              <a:t>millioner dødsfall/år globalt</a:t>
            </a:r>
            <a:endParaRPr lang="nb-NO" sz="4800" dirty="0"/>
          </a:p>
          <a:p>
            <a:pPr lvl="1"/>
            <a:r>
              <a:rPr lang="nb-NO" sz="4800" dirty="0" smtClean="0"/>
              <a:t>Kostnad: </a:t>
            </a:r>
            <a:r>
              <a:rPr lang="nb-NO" sz="4800" dirty="0"/>
              <a:t>100 </a:t>
            </a:r>
            <a:r>
              <a:rPr lang="nb-NO" sz="4800" dirty="0" smtClean="0"/>
              <a:t>trillioner USD/år</a:t>
            </a:r>
            <a:endParaRPr lang="nb-NO" sz="4800" dirty="0"/>
          </a:p>
          <a:p>
            <a:pPr lvl="1"/>
            <a:endParaRPr lang="nb-NO" dirty="0"/>
          </a:p>
        </p:txBody>
      </p:sp>
      <p:pic>
        <p:nvPicPr>
          <p:cNvPr id="5" name="Plassholder for innhold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4846968" y="2978237"/>
            <a:ext cx="9533857" cy="10736176"/>
          </a:xfrm>
          <a:prstGeom prst="rect">
            <a:avLst/>
          </a:prstGeom>
        </p:spPr>
      </p:pic>
      <p:sp>
        <p:nvSpPr>
          <p:cNvPr id="6" name="TekstSylinder 5"/>
          <p:cNvSpPr txBox="1"/>
          <p:nvPr/>
        </p:nvSpPr>
        <p:spPr>
          <a:xfrm>
            <a:off x="2030654" y="10707738"/>
            <a:ext cx="2993192" cy="769441"/>
          </a:xfrm>
          <a:prstGeom prst="rect">
            <a:avLst/>
          </a:prstGeom>
          <a:noFill/>
        </p:spPr>
        <p:txBody>
          <a:bodyPr wrap="none" rtlCol="0">
            <a:spAutoFit/>
          </a:bodyPr>
          <a:lstStyle/>
          <a:p>
            <a:r>
              <a:rPr lang="nb-NO" sz="2200" dirty="0"/>
              <a:t>(1) WHO, 2015</a:t>
            </a:r>
          </a:p>
          <a:p>
            <a:r>
              <a:rPr lang="nb-NO" sz="2200" dirty="0"/>
              <a:t>(2) Jim O`Neill </a:t>
            </a:r>
            <a:r>
              <a:rPr lang="nb-NO" sz="2200" dirty="0" err="1"/>
              <a:t>et.al</a:t>
            </a:r>
            <a:r>
              <a:rPr lang="nb-NO" sz="2200" dirty="0"/>
              <a:t> 2016</a:t>
            </a:r>
          </a:p>
        </p:txBody>
      </p:sp>
    </p:spTree>
    <p:extLst>
      <p:ext uri="{BB962C8B-B14F-4D97-AF65-F5344CB8AC3E}">
        <p14:creationId xmlns:p14="http://schemas.microsoft.com/office/powerpoint/2010/main" val="2744175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30167"/>
            <a:ext cx="10998200" cy="2800433"/>
          </a:xfrm>
        </p:spPr>
        <p:txBody>
          <a:bodyPr/>
          <a:lstStyle/>
          <a:p>
            <a:r>
              <a:rPr lang="en-US" b="1">
                <a:solidFill>
                  <a:srgbClr val="219993"/>
                </a:solidFill>
              </a:rPr>
              <a:t>5. </a:t>
            </a:r>
            <a:r>
              <a:rPr lang="en-US" b="1" smtClean="0">
                <a:solidFill>
                  <a:srgbClr val="219993"/>
                </a:solidFill>
              </a:rPr>
              <a:t>Antibiotika </a:t>
            </a:r>
            <a:r>
              <a:rPr lang="en-US" b="1">
                <a:solidFill>
                  <a:srgbClr val="219993"/>
                </a:solidFill>
              </a:rPr>
              <a:t>i Norge</a:t>
            </a:r>
            <a:endParaRPr lang="nb-NO" b="1" dirty="0">
              <a:solidFill>
                <a:srgbClr val="219993"/>
              </a:solidFill>
            </a:endParaRPr>
          </a:p>
        </p:txBody>
      </p:sp>
      <p:sp>
        <p:nvSpPr>
          <p:cNvPr id="5" name="Slide Number Placeholder 4"/>
          <p:cNvSpPr>
            <a:spLocks noGrp="1"/>
          </p:cNvSpPr>
          <p:nvPr>
            <p:ph type="sldNum" sz="quarter" idx="12"/>
          </p:nvPr>
        </p:nvSpPr>
        <p:spPr/>
        <p:txBody>
          <a:bodyPr/>
          <a:lstStyle/>
          <a:p>
            <a:fld id="{E000BCC4-082B-4402-924D-14514480239B}" type="slidenum">
              <a:rPr lang="nb-NO" smtClean="0"/>
              <a:t>16</a:t>
            </a:fld>
            <a:endParaRPr lang="nb-NO"/>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3075" y="225145"/>
            <a:ext cx="11207750" cy="1348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H="1">
            <a:off x="18776950" y="4851400"/>
            <a:ext cx="207645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27200" y="4419600"/>
            <a:ext cx="11023600" cy="8032968"/>
          </a:xfrm>
          <a:prstGeom prst="rect">
            <a:avLst/>
          </a:prstGeom>
          <a:noFill/>
        </p:spPr>
        <p:txBody>
          <a:bodyPr wrap="square" rtlCol="0">
            <a:spAutoFit/>
          </a:bodyPr>
          <a:lstStyle/>
          <a:p>
            <a:pPr marL="685800" indent="-685800">
              <a:buFont typeface="Arial" panose="020B0604020202020204" pitchFamily="34" charset="0"/>
              <a:buChar char="•"/>
            </a:pPr>
            <a:r>
              <a:rPr lang="nb-NO" sz="6600" smtClean="0"/>
              <a:t>Norge har et relativt lavt forbruk</a:t>
            </a:r>
          </a:p>
          <a:p>
            <a:pPr marL="685800" indent="-685800">
              <a:buFont typeface="Arial" panose="020B0604020202020204" pitchFamily="34" charset="0"/>
              <a:buChar char="•"/>
            </a:pPr>
            <a:r>
              <a:rPr lang="nb-NO" sz="6600" smtClean="0"/>
              <a:t>Mørkeblå stolpe: Hiprex</a:t>
            </a:r>
          </a:p>
          <a:p>
            <a:pPr marL="1600200" lvl="2" indent="-685800">
              <a:buFont typeface="Arial" panose="020B0604020202020204" pitchFamily="34" charset="0"/>
              <a:buChar char="•"/>
            </a:pPr>
            <a:r>
              <a:rPr lang="nb-NO" sz="6000" smtClean="0"/>
              <a:t>Ikke resistensdrivende</a:t>
            </a:r>
          </a:p>
          <a:p>
            <a:pPr marL="1600200" lvl="2" indent="-685800">
              <a:buFont typeface="Arial" panose="020B0604020202020204" pitchFamily="34" charset="0"/>
              <a:buChar char="•"/>
            </a:pPr>
            <a:r>
              <a:rPr lang="nb-NO" sz="6000" smtClean="0"/>
              <a:t>Norge bruker mest i verden</a:t>
            </a:r>
          </a:p>
          <a:p>
            <a:pPr marL="685800" indent="-685800">
              <a:buFont typeface="Arial" panose="020B0604020202020204" pitchFamily="34" charset="0"/>
              <a:buChar char="•"/>
            </a:pPr>
            <a:r>
              <a:rPr lang="nb-NO" sz="6600" smtClean="0"/>
              <a:t>Stor forskjell mellom ulike land</a:t>
            </a:r>
          </a:p>
          <a:p>
            <a:pPr marL="1143000" lvl="1" indent="-685800">
              <a:buFont typeface="Arial" panose="020B0604020202020204" pitchFamily="34" charset="0"/>
              <a:buChar char="•"/>
            </a:pPr>
            <a:endParaRPr lang="en-US" sz="6600"/>
          </a:p>
        </p:txBody>
      </p:sp>
    </p:spTree>
    <p:extLst>
      <p:ext uri="{BB962C8B-B14F-4D97-AF65-F5344CB8AC3E}">
        <p14:creationId xmlns:p14="http://schemas.microsoft.com/office/powerpoint/2010/main" val="3908143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28801" y="233237"/>
            <a:ext cx="18552728" cy="2285735"/>
          </a:xfrm>
        </p:spPr>
        <p:txBody>
          <a:bodyPr>
            <a:normAutofit/>
          </a:bodyPr>
          <a:lstStyle/>
          <a:p>
            <a:r>
              <a:rPr lang="nb-NO" sz="7199" b="1" smtClean="0">
                <a:solidFill>
                  <a:srgbClr val="219993"/>
                </a:solidFill>
              </a:rPr>
              <a:t>Antibiotika til mennesker og dyr i Norge</a:t>
            </a:r>
            <a:endParaRPr lang="nb-NO" sz="7199" b="1" dirty="0">
              <a:solidFill>
                <a:srgbClr val="219993"/>
              </a:solidFill>
            </a:endParaRPr>
          </a:p>
        </p:txBody>
      </p:sp>
      <p:sp>
        <p:nvSpPr>
          <p:cNvPr id="5" name="Slide Number Placeholder 4"/>
          <p:cNvSpPr>
            <a:spLocks noGrp="1"/>
          </p:cNvSpPr>
          <p:nvPr>
            <p:ph type="sldNum" sz="quarter" idx="12"/>
          </p:nvPr>
        </p:nvSpPr>
        <p:spPr/>
        <p:txBody>
          <a:bodyPr/>
          <a:lstStyle/>
          <a:p>
            <a:fld id="{E000BCC4-082B-4402-924D-14514480239B}" type="slidenum">
              <a:rPr lang="nb-NO" smtClean="0"/>
              <a:t>17</a:t>
            </a:fld>
            <a:endParaRPr lang="nb-NO"/>
          </a:p>
        </p:txBody>
      </p:sp>
      <p:sp>
        <p:nvSpPr>
          <p:cNvPr id="7" name="Plassholder for innhold 8"/>
          <p:cNvSpPr>
            <a:spLocks noGrp="1"/>
          </p:cNvSpPr>
          <p:nvPr>
            <p:ph idx="1"/>
          </p:nvPr>
        </p:nvSpPr>
        <p:spPr>
          <a:xfrm>
            <a:off x="1650783" y="2965028"/>
            <a:ext cx="8636217" cy="8910140"/>
          </a:xfrm>
        </p:spPr>
        <p:txBody>
          <a:bodyPr/>
          <a:lstStyle/>
          <a:p>
            <a:r>
              <a:rPr lang="nb-NO" smtClean="0"/>
              <a:t>34 tonn til mennesker</a:t>
            </a:r>
          </a:p>
          <a:p>
            <a:r>
              <a:rPr lang="nb-NO" smtClean="0"/>
              <a:t>6 tonn til dyr</a:t>
            </a:r>
          </a:p>
          <a:p>
            <a:r>
              <a:rPr lang="nb-NO" smtClean="0"/>
              <a:t>I mange andre land: langt mer antibiotika til dyr enn til mennesker</a:t>
            </a:r>
          </a:p>
          <a:p>
            <a:r>
              <a:rPr lang="nb-NO" smtClean="0"/>
              <a:t>Jevn nedgang siden 2012</a:t>
            </a:r>
            <a:endParaRPr lang="nb-NO" dirty="0"/>
          </a:p>
        </p:txBody>
      </p:sp>
      <p:pic>
        <p:nvPicPr>
          <p:cNvPr id="3" name="Bilde 2"/>
          <p:cNvPicPr>
            <a:picLocks noChangeAspect="1"/>
          </p:cNvPicPr>
          <p:nvPr/>
        </p:nvPicPr>
        <p:blipFill>
          <a:blip r:embed="rId3"/>
          <a:stretch>
            <a:fillRect/>
          </a:stretch>
        </p:blipFill>
        <p:spPr>
          <a:xfrm>
            <a:off x="10428247" y="4318000"/>
            <a:ext cx="13952578" cy="9113444"/>
          </a:xfrm>
          <a:prstGeom prst="rect">
            <a:avLst/>
          </a:prstGeom>
        </p:spPr>
      </p:pic>
    </p:spTree>
    <p:extLst>
      <p:ext uri="{BB962C8B-B14F-4D97-AF65-F5344CB8AC3E}">
        <p14:creationId xmlns:p14="http://schemas.microsoft.com/office/powerpoint/2010/main" val="2606650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8800" b="1" smtClean="0">
                <a:solidFill>
                  <a:srgbClr val="219993"/>
                </a:solidFill>
              </a:rPr>
              <a:t>Smalspektret antibiotika</a:t>
            </a:r>
            <a:endParaRPr lang="nb-NO" sz="8800" b="1" dirty="0">
              <a:solidFill>
                <a:srgbClr val="219993"/>
              </a:solidFill>
            </a:endParaRPr>
          </a:p>
        </p:txBody>
      </p:sp>
      <p:sp>
        <p:nvSpPr>
          <p:cNvPr id="7" name="Content Placeholder 6"/>
          <p:cNvSpPr>
            <a:spLocks noGrp="1"/>
          </p:cNvSpPr>
          <p:nvPr>
            <p:ph idx="1"/>
          </p:nvPr>
        </p:nvSpPr>
        <p:spPr>
          <a:xfrm>
            <a:off x="1676183" y="3650828"/>
            <a:ext cx="8610817" cy="8701669"/>
          </a:xfrm>
        </p:spPr>
        <p:txBody>
          <a:bodyPr/>
          <a:lstStyle/>
          <a:p>
            <a:r>
              <a:rPr lang="nb-NO" smtClean="0"/>
              <a:t>Vi er flinke til å bruke smalspektret antibiotika</a:t>
            </a:r>
          </a:p>
          <a:p>
            <a:r>
              <a:rPr lang="nb-NO" smtClean="0"/>
              <a:t>På verdenstoppen, sammen med de andre skandinaviske land, i å bruke smalspektret penicillin</a:t>
            </a:r>
            <a:endParaRPr lang="en-US"/>
          </a:p>
        </p:txBody>
      </p:sp>
      <p:sp>
        <p:nvSpPr>
          <p:cNvPr id="6" name="Slide Number Placeholder 5"/>
          <p:cNvSpPr>
            <a:spLocks noGrp="1"/>
          </p:cNvSpPr>
          <p:nvPr>
            <p:ph type="sldNum" sz="quarter" idx="12"/>
          </p:nvPr>
        </p:nvSpPr>
        <p:spPr/>
        <p:txBody>
          <a:bodyPr/>
          <a:lstStyle/>
          <a:p>
            <a:fld id="{5D310BF4-4FB1-EF42-A6F9-E197B72E94CF}" type="slidenum">
              <a:rPr lang="en-US" smtClean="0"/>
              <a:pPr/>
              <a:t>18</a:t>
            </a:fld>
            <a:endParaRPr lang="en-US" dirty="0"/>
          </a:p>
        </p:txBody>
      </p:sp>
      <p:pic>
        <p:nvPicPr>
          <p:cNvPr id="3" name="Bilde 2"/>
          <p:cNvPicPr>
            <a:picLocks noChangeAspect="1"/>
          </p:cNvPicPr>
          <p:nvPr/>
        </p:nvPicPr>
        <p:blipFill rotWithShape="1">
          <a:blip r:embed="rId3"/>
          <a:srcRect t="10452" b="6806"/>
          <a:stretch/>
        </p:blipFill>
        <p:spPr>
          <a:xfrm>
            <a:off x="9931400" y="4933035"/>
            <a:ext cx="14449425" cy="8781378"/>
          </a:xfrm>
          <a:prstGeom prst="rect">
            <a:avLst/>
          </a:prstGeom>
        </p:spPr>
      </p:pic>
      <p:cxnSp>
        <p:nvCxnSpPr>
          <p:cNvPr id="9" name="Straight Arrow Connector 8"/>
          <p:cNvCxnSpPr/>
          <p:nvPr/>
        </p:nvCxnSpPr>
        <p:spPr>
          <a:xfrm>
            <a:off x="12446000" y="4140200"/>
            <a:ext cx="76200" cy="299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439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smtClean="0"/>
              <a:t>		</a:t>
            </a:r>
            <a:endParaRPr lang="nb-NO" dirty="0"/>
          </a:p>
        </p:txBody>
      </p:sp>
      <p:sp>
        <p:nvSpPr>
          <p:cNvPr id="6" name="Slide Number Placeholder 5"/>
          <p:cNvSpPr>
            <a:spLocks noGrp="1"/>
          </p:cNvSpPr>
          <p:nvPr>
            <p:ph type="sldNum" sz="quarter" idx="12"/>
          </p:nvPr>
        </p:nvSpPr>
        <p:spPr/>
        <p:txBody>
          <a:bodyPr/>
          <a:lstStyle/>
          <a:p>
            <a:fld id="{E000BCC4-082B-4402-924D-14514480239B}" type="slidenum">
              <a:rPr lang="nb-NO" smtClean="0"/>
              <a:t>19</a:t>
            </a:fld>
            <a:endParaRPr lang="nb-NO"/>
          </a:p>
        </p:txBody>
      </p:sp>
      <p:sp>
        <p:nvSpPr>
          <p:cNvPr id="4" name="Rectangle 3"/>
          <p:cNvSpPr/>
          <p:nvPr/>
        </p:nvSpPr>
        <p:spPr>
          <a:xfrm>
            <a:off x="1519084" y="1104055"/>
            <a:ext cx="18058207" cy="1323439"/>
          </a:xfrm>
          <a:prstGeom prst="rect">
            <a:avLst/>
          </a:prstGeom>
        </p:spPr>
        <p:txBody>
          <a:bodyPr wrap="square">
            <a:spAutoFit/>
          </a:bodyPr>
          <a:lstStyle/>
          <a:p>
            <a:r>
              <a:rPr lang="nb-NO" sz="8000" b="1" dirty="0" smtClean="0">
                <a:solidFill>
                  <a:srgbClr val="219993"/>
                </a:solidFill>
              </a:rPr>
              <a:t>Antibiotika til mennesker i </a:t>
            </a:r>
            <a:r>
              <a:rPr lang="nb-NO" sz="8000" b="1" dirty="0">
                <a:solidFill>
                  <a:srgbClr val="219993"/>
                </a:solidFill>
              </a:rPr>
              <a:t>Norge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67398" y="2619266"/>
            <a:ext cx="19148830" cy="921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73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b="1" dirty="0" err="1">
                <a:solidFill>
                  <a:srgbClr val="219993"/>
                </a:solidFill>
              </a:rPr>
              <a:t>Disposisjon</a:t>
            </a:r>
            <a:endParaRPr lang="en-US" sz="8800" b="1" dirty="0">
              <a:solidFill>
                <a:srgbClr val="219993"/>
              </a:solidFill>
            </a:endParaRPr>
          </a:p>
        </p:txBody>
      </p:sp>
      <p:sp>
        <p:nvSpPr>
          <p:cNvPr id="3" name="Content Placeholder 2"/>
          <p:cNvSpPr>
            <a:spLocks noGrp="1"/>
          </p:cNvSpPr>
          <p:nvPr>
            <p:ph idx="1"/>
          </p:nvPr>
        </p:nvSpPr>
        <p:spPr/>
        <p:txBody>
          <a:bodyPr/>
          <a:lstStyle/>
          <a:p>
            <a:pPr marL="1028700" indent="-1028700">
              <a:buFont typeface="+mj-lt"/>
              <a:buAutoNum type="arabicPeriod"/>
            </a:pPr>
            <a:r>
              <a:rPr lang="en-US" dirty="0" err="1" smtClean="0"/>
              <a:t>Bakterier</a:t>
            </a:r>
            <a:r>
              <a:rPr lang="en-US" dirty="0" smtClean="0"/>
              <a:t> </a:t>
            </a:r>
            <a:r>
              <a:rPr lang="en-US" dirty="0" err="1" smtClean="0"/>
              <a:t>og</a:t>
            </a:r>
            <a:r>
              <a:rPr lang="en-US" dirty="0" smtClean="0"/>
              <a:t> </a:t>
            </a:r>
            <a:r>
              <a:rPr lang="en-US" dirty="0" err="1" smtClean="0"/>
              <a:t>antibiotikaresistens</a:t>
            </a:r>
            <a:endParaRPr lang="en-US" dirty="0" smtClean="0"/>
          </a:p>
          <a:p>
            <a:pPr marL="1028700" indent="-1028700">
              <a:buFont typeface="+mj-lt"/>
              <a:buAutoNum type="arabicPeriod"/>
            </a:pPr>
            <a:r>
              <a:rPr lang="en-US" dirty="0" err="1" smtClean="0"/>
              <a:t>Antibiotika</a:t>
            </a:r>
            <a:endParaRPr lang="en-US" dirty="0" smtClean="0"/>
          </a:p>
          <a:p>
            <a:pPr marL="1028700" indent="-1028700">
              <a:buFont typeface="+mj-lt"/>
              <a:buAutoNum type="arabicPeriod"/>
            </a:pPr>
            <a:r>
              <a:rPr lang="en-US" dirty="0" err="1" smtClean="0"/>
              <a:t>Bruk</a:t>
            </a:r>
            <a:r>
              <a:rPr lang="en-US" dirty="0" smtClean="0"/>
              <a:t> </a:t>
            </a:r>
            <a:r>
              <a:rPr lang="en-US" dirty="0" err="1" smtClean="0"/>
              <a:t>av</a:t>
            </a:r>
            <a:r>
              <a:rPr lang="en-US" dirty="0" smtClean="0"/>
              <a:t> </a:t>
            </a:r>
            <a:r>
              <a:rPr lang="en-US" dirty="0" err="1" smtClean="0"/>
              <a:t>antibiotika</a:t>
            </a:r>
            <a:r>
              <a:rPr lang="en-US" dirty="0" smtClean="0"/>
              <a:t>  </a:t>
            </a:r>
            <a:r>
              <a:rPr lang="en-US" dirty="0" err="1" smtClean="0"/>
              <a:t>globalt</a:t>
            </a:r>
            <a:r>
              <a:rPr lang="en-US" dirty="0" smtClean="0"/>
              <a:t> </a:t>
            </a:r>
          </a:p>
          <a:p>
            <a:pPr marL="1028700" indent="-1028700">
              <a:buFont typeface="+mj-lt"/>
              <a:buAutoNum type="arabicPeriod"/>
            </a:pPr>
            <a:r>
              <a:rPr lang="en-US" dirty="0" err="1" smtClean="0"/>
              <a:t>Antibiotikaresistens</a:t>
            </a:r>
            <a:r>
              <a:rPr lang="en-US" dirty="0" smtClean="0"/>
              <a:t> </a:t>
            </a:r>
            <a:r>
              <a:rPr lang="en-US" dirty="0" err="1" smtClean="0"/>
              <a:t>globalt</a:t>
            </a:r>
            <a:endParaRPr lang="en-US" dirty="0" smtClean="0"/>
          </a:p>
          <a:p>
            <a:pPr marL="1028700" indent="-1028700">
              <a:buFont typeface="+mj-lt"/>
              <a:buAutoNum type="arabicPeriod"/>
            </a:pPr>
            <a:r>
              <a:rPr lang="en-US" dirty="0" err="1" smtClean="0"/>
              <a:t>Bruk</a:t>
            </a:r>
            <a:r>
              <a:rPr lang="en-US" dirty="0" smtClean="0"/>
              <a:t> </a:t>
            </a:r>
            <a:r>
              <a:rPr lang="en-US" dirty="0" err="1" smtClean="0"/>
              <a:t>av</a:t>
            </a:r>
            <a:r>
              <a:rPr lang="en-US" dirty="0" smtClean="0"/>
              <a:t> </a:t>
            </a:r>
            <a:r>
              <a:rPr lang="en-US" dirty="0" err="1" smtClean="0"/>
              <a:t>antibiotika</a:t>
            </a:r>
            <a:r>
              <a:rPr lang="en-US" dirty="0" smtClean="0"/>
              <a:t> i Norge</a:t>
            </a:r>
          </a:p>
          <a:p>
            <a:pPr marL="1028700" indent="-1028700">
              <a:buFont typeface="+mj-lt"/>
              <a:buAutoNum type="arabicPeriod"/>
            </a:pPr>
            <a:r>
              <a:rPr lang="en-US" dirty="0" err="1" smtClean="0"/>
              <a:t>Antibiotikaresistens</a:t>
            </a:r>
            <a:r>
              <a:rPr lang="en-US" dirty="0" smtClean="0"/>
              <a:t> i Norge </a:t>
            </a:r>
            <a:endParaRPr lang="en-US" dirty="0"/>
          </a:p>
        </p:txBody>
      </p:sp>
      <p:sp>
        <p:nvSpPr>
          <p:cNvPr id="4" name="Slide Number Placeholder 3"/>
          <p:cNvSpPr>
            <a:spLocks noGrp="1"/>
          </p:cNvSpPr>
          <p:nvPr>
            <p:ph type="sldNum" sz="quarter" idx="12"/>
          </p:nvPr>
        </p:nvSpPr>
        <p:spPr/>
        <p:txBody>
          <a:bodyPr/>
          <a:lstStyle/>
          <a:p>
            <a:fld id="{E000BCC4-082B-4402-924D-14514480239B}" type="slidenum">
              <a:rPr lang="nb-NO" smtClean="0"/>
              <a:t>2</a:t>
            </a:fld>
            <a:endParaRPr lang="nb-NO"/>
          </a:p>
        </p:txBody>
      </p:sp>
    </p:spTree>
    <p:extLst>
      <p:ext uri="{BB962C8B-B14F-4D97-AF65-F5344CB8AC3E}">
        <p14:creationId xmlns:p14="http://schemas.microsoft.com/office/powerpoint/2010/main" val="123310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199" y="660384"/>
            <a:ext cx="16457295" cy="2285735"/>
          </a:xfrm>
        </p:spPr>
        <p:txBody>
          <a:bodyPr>
            <a:normAutofit/>
          </a:bodyPr>
          <a:lstStyle/>
          <a:p>
            <a:r>
              <a:rPr lang="nb-NO" sz="8000" b="1" dirty="0" err="1">
                <a:solidFill>
                  <a:srgbClr val="219993"/>
                </a:solidFill>
                <a:latin typeface="+mn-lt"/>
              </a:rPr>
              <a:t>Antibiotikabruk</a:t>
            </a:r>
            <a:r>
              <a:rPr lang="nb-NO" sz="8000" b="1" dirty="0">
                <a:solidFill>
                  <a:srgbClr val="219993"/>
                </a:solidFill>
                <a:latin typeface="+mn-lt"/>
              </a:rPr>
              <a:t> i norske sykehjem </a:t>
            </a:r>
            <a:endParaRPr lang="en-US" sz="8000" b="1" dirty="0">
              <a:solidFill>
                <a:srgbClr val="219993"/>
              </a:solidFill>
              <a:latin typeface="+mn-lt"/>
            </a:endParaRPr>
          </a:p>
        </p:txBody>
      </p:sp>
      <p:pic>
        <p:nvPicPr>
          <p:cNvPr id="4" name="Picture 3"/>
          <p:cNvPicPr>
            <a:picLocks noChangeAspect="1"/>
          </p:cNvPicPr>
          <p:nvPr/>
        </p:nvPicPr>
        <p:blipFill rotWithShape="1">
          <a:blip r:embed="rId3"/>
          <a:srcRect l="10872" r="1972" b="18798"/>
          <a:stretch/>
        </p:blipFill>
        <p:spPr>
          <a:xfrm>
            <a:off x="1000162" y="3327401"/>
            <a:ext cx="20333194" cy="10387012"/>
          </a:xfrm>
          <a:prstGeom prst="rect">
            <a:avLst/>
          </a:prstGeom>
        </p:spPr>
      </p:pic>
      <p:sp>
        <p:nvSpPr>
          <p:cNvPr id="3" name="Content Placeholder 2"/>
          <p:cNvSpPr>
            <a:spLocks noGrp="1"/>
          </p:cNvSpPr>
          <p:nvPr>
            <p:ph idx="1"/>
          </p:nvPr>
        </p:nvSpPr>
        <p:spPr>
          <a:xfrm>
            <a:off x="8462845" y="3925500"/>
            <a:ext cx="12271050" cy="6436375"/>
          </a:xfrm>
          <a:solidFill>
            <a:srgbClr val="CCFFFF"/>
          </a:solidFill>
        </p:spPr>
        <p:txBody>
          <a:bodyPr>
            <a:normAutofit/>
          </a:bodyPr>
          <a:lstStyle/>
          <a:p>
            <a:pPr marL="685731"/>
            <a:r>
              <a:rPr lang="nb-NO" dirty="0"/>
              <a:t>7 % av </a:t>
            </a:r>
            <a:r>
              <a:rPr lang="nb-NO" dirty="0" err="1"/>
              <a:t>antibiotikabruken</a:t>
            </a:r>
            <a:r>
              <a:rPr lang="nb-NO" dirty="0"/>
              <a:t> i Norge – til 0,7 % av befolkningen</a:t>
            </a:r>
          </a:p>
          <a:p>
            <a:pPr marL="685731"/>
            <a:r>
              <a:rPr lang="nb-NO" dirty="0"/>
              <a:t>Median 8,0 DDD/100 liggedøgn</a:t>
            </a:r>
          </a:p>
          <a:p>
            <a:pPr marL="685731"/>
            <a:r>
              <a:rPr lang="nb-NO" dirty="0"/>
              <a:t>Stor variasjon: 0,8 – 87 DDD per  100 liggedøgn</a:t>
            </a:r>
          </a:p>
          <a:p>
            <a:pPr marL="0" indent="0">
              <a:buNone/>
            </a:pPr>
            <a:endParaRPr lang="en-US" dirty="0"/>
          </a:p>
        </p:txBody>
      </p:sp>
    </p:spTree>
    <p:extLst>
      <p:ext uri="{BB962C8B-B14F-4D97-AF65-F5344CB8AC3E}">
        <p14:creationId xmlns:p14="http://schemas.microsoft.com/office/powerpoint/2010/main" val="1830786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08159" y="3688724"/>
            <a:ext cx="18119321" cy="9129939"/>
          </a:xfrm>
          <a:prstGeom prst="rect">
            <a:avLst/>
          </a:prstGeom>
        </p:spPr>
      </p:pic>
      <p:sp>
        <p:nvSpPr>
          <p:cNvPr id="2" name="Title 1"/>
          <p:cNvSpPr>
            <a:spLocks noGrp="1"/>
          </p:cNvSpPr>
          <p:nvPr>
            <p:ph type="title"/>
          </p:nvPr>
        </p:nvSpPr>
        <p:spPr/>
        <p:txBody>
          <a:bodyPr>
            <a:normAutofit/>
          </a:bodyPr>
          <a:lstStyle/>
          <a:p>
            <a:r>
              <a:rPr lang="nb-NO" sz="8000" b="1" dirty="0" err="1">
                <a:solidFill>
                  <a:srgbClr val="219993"/>
                </a:solidFill>
                <a:latin typeface="+mn-lt"/>
              </a:rPr>
              <a:t>Antibiotikabruk</a:t>
            </a:r>
            <a:r>
              <a:rPr lang="nb-NO" sz="8000" b="1" dirty="0">
                <a:solidFill>
                  <a:srgbClr val="219993"/>
                </a:solidFill>
                <a:latin typeface="+mn-lt"/>
              </a:rPr>
              <a:t> i allmennpraksis/legevakt</a:t>
            </a:r>
            <a:endParaRPr lang="en-US" sz="8000" b="1" dirty="0">
              <a:solidFill>
                <a:srgbClr val="219993"/>
              </a:solidFill>
              <a:latin typeface="+mn-lt"/>
            </a:endParaRPr>
          </a:p>
        </p:txBody>
      </p:sp>
      <p:sp>
        <p:nvSpPr>
          <p:cNvPr id="7" name="TextBox 6"/>
          <p:cNvSpPr txBox="1"/>
          <p:nvPr/>
        </p:nvSpPr>
        <p:spPr>
          <a:xfrm>
            <a:off x="1808159" y="3740232"/>
            <a:ext cx="4275035" cy="8997335"/>
          </a:xfrm>
          <a:prstGeom prst="rect">
            <a:avLst/>
          </a:prstGeom>
          <a:noFill/>
        </p:spPr>
        <p:txBody>
          <a:bodyPr wrap="square" rtlCol="0">
            <a:spAutoFit/>
          </a:bodyPr>
          <a:lstStyle/>
          <a:p>
            <a:pPr>
              <a:spcAft>
                <a:spcPts val="1600"/>
              </a:spcAft>
            </a:pPr>
            <a:r>
              <a:rPr lang="nb-NO" sz="3600" dirty="0">
                <a:solidFill>
                  <a:schemeClr val="bg1"/>
                </a:solidFill>
              </a:rPr>
              <a:t>Møre og Romsdal</a:t>
            </a:r>
          </a:p>
          <a:p>
            <a:pPr>
              <a:spcAft>
                <a:spcPts val="1600"/>
              </a:spcAft>
            </a:pPr>
            <a:r>
              <a:rPr lang="nb-NO" sz="3600" dirty="0">
                <a:solidFill>
                  <a:schemeClr val="bg1"/>
                </a:solidFill>
              </a:rPr>
              <a:t>Agder</a:t>
            </a:r>
          </a:p>
          <a:p>
            <a:pPr>
              <a:spcAft>
                <a:spcPts val="1600"/>
              </a:spcAft>
            </a:pPr>
            <a:r>
              <a:rPr lang="nb-NO" sz="3600" dirty="0">
                <a:solidFill>
                  <a:schemeClr val="bg1"/>
                </a:solidFill>
              </a:rPr>
              <a:t>Vestfold og Telemark</a:t>
            </a:r>
          </a:p>
          <a:p>
            <a:pPr>
              <a:spcAft>
                <a:spcPts val="1600"/>
              </a:spcAft>
            </a:pPr>
            <a:r>
              <a:rPr lang="nb-NO" sz="3600" dirty="0">
                <a:solidFill>
                  <a:schemeClr val="bg1"/>
                </a:solidFill>
              </a:rPr>
              <a:t>Innlandet</a:t>
            </a:r>
          </a:p>
          <a:p>
            <a:pPr>
              <a:spcAft>
                <a:spcPts val="1600"/>
              </a:spcAft>
            </a:pPr>
            <a:r>
              <a:rPr lang="nb-NO" sz="3600" dirty="0" err="1">
                <a:solidFill>
                  <a:schemeClr val="bg1"/>
                </a:solidFill>
              </a:rPr>
              <a:t>Vestland</a:t>
            </a:r>
            <a:endParaRPr lang="nb-NO" sz="3600" dirty="0">
              <a:solidFill>
                <a:schemeClr val="bg1"/>
              </a:solidFill>
            </a:endParaRPr>
          </a:p>
          <a:p>
            <a:pPr>
              <a:spcAft>
                <a:spcPts val="1600"/>
              </a:spcAft>
            </a:pPr>
            <a:r>
              <a:rPr lang="nb-NO" sz="3600" dirty="0">
                <a:solidFill>
                  <a:schemeClr val="bg1"/>
                </a:solidFill>
              </a:rPr>
              <a:t>Viken</a:t>
            </a:r>
          </a:p>
          <a:p>
            <a:pPr>
              <a:spcAft>
                <a:spcPts val="1600"/>
              </a:spcAft>
            </a:pPr>
            <a:r>
              <a:rPr lang="nb-NO" sz="3600" dirty="0">
                <a:solidFill>
                  <a:schemeClr val="bg1"/>
                </a:solidFill>
              </a:rPr>
              <a:t>Norge</a:t>
            </a:r>
          </a:p>
          <a:p>
            <a:pPr>
              <a:spcAft>
                <a:spcPts val="1600"/>
              </a:spcAft>
            </a:pPr>
            <a:r>
              <a:rPr lang="nb-NO" sz="3600" dirty="0">
                <a:solidFill>
                  <a:schemeClr val="bg1"/>
                </a:solidFill>
              </a:rPr>
              <a:t>Trøndelag</a:t>
            </a:r>
          </a:p>
          <a:p>
            <a:pPr>
              <a:spcAft>
                <a:spcPts val="1600"/>
              </a:spcAft>
            </a:pPr>
            <a:r>
              <a:rPr lang="nb-NO" sz="3600" dirty="0">
                <a:solidFill>
                  <a:schemeClr val="bg1"/>
                </a:solidFill>
              </a:rPr>
              <a:t>Rogaland</a:t>
            </a:r>
          </a:p>
          <a:p>
            <a:pPr>
              <a:spcAft>
                <a:spcPts val="1600"/>
              </a:spcAft>
            </a:pPr>
            <a:r>
              <a:rPr lang="nb-NO" sz="3600" dirty="0">
                <a:solidFill>
                  <a:schemeClr val="bg1"/>
                </a:solidFill>
              </a:rPr>
              <a:t>Nordland</a:t>
            </a:r>
          </a:p>
          <a:p>
            <a:pPr>
              <a:spcAft>
                <a:spcPts val="1600"/>
              </a:spcAft>
            </a:pPr>
            <a:r>
              <a:rPr lang="nb-NO" sz="3600" dirty="0">
                <a:solidFill>
                  <a:schemeClr val="bg1"/>
                </a:solidFill>
              </a:rPr>
              <a:t>Troms og Finnmark</a:t>
            </a:r>
            <a:endParaRPr lang="en-US" sz="3600" dirty="0">
              <a:solidFill>
                <a:schemeClr val="bg1"/>
              </a:solidFill>
            </a:endParaRPr>
          </a:p>
          <a:p>
            <a:pPr>
              <a:spcAft>
                <a:spcPts val="1600"/>
              </a:spcAft>
            </a:pPr>
            <a:r>
              <a:rPr lang="nb-NO" sz="3600" dirty="0">
                <a:solidFill>
                  <a:schemeClr val="bg1"/>
                </a:solidFill>
              </a:rPr>
              <a:t>Oslo</a:t>
            </a:r>
          </a:p>
        </p:txBody>
      </p:sp>
      <p:sp>
        <p:nvSpPr>
          <p:cNvPr id="8" name="TextBox 7"/>
          <p:cNvSpPr txBox="1"/>
          <p:nvPr/>
        </p:nvSpPr>
        <p:spPr>
          <a:xfrm>
            <a:off x="9575800" y="6827663"/>
            <a:ext cx="10460717" cy="1426031"/>
          </a:xfrm>
          <a:prstGeom prst="rect">
            <a:avLst/>
          </a:prstGeom>
          <a:noFill/>
        </p:spPr>
        <p:txBody>
          <a:bodyPr wrap="square" rtlCol="0">
            <a:spAutoFit/>
          </a:bodyPr>
          <a:lstStyle/>
          <a:p>
            <a:pPr marL="685731" indent="-685731">
              <a:spcAft>
                <a:spcPts val="800"/>
              </a:spcAft>
              <a:buFont typeface="Arial" panose="020B0604020202020204" pitchFamily="34" charset="0"/>
              <a:buChar char="•"/>
            </a:pPr>
            <a:r>
              <a:rPr lang="nb-NO" sz="4000" b="1" dirty="0">
                <a:solidFill>
                  <a:schemeClr val="bg1"/>
                </a:solidFill>
              </a:rPr>
              <a:t>Høyere bruk enn ønskelig</a:t>
            </a:r>
          </a:p>
          <a:p>
            <a:pPr marL="685731" indent="-685731">
              <a:spcAft>
                <a:spcPts val="800"/>
              </a:spcAft>
              <a:buFont typeface="Arial" panose="020B0604020202020204" pitchFamily="34" charset="0"/>
              <a:buChar char="•"/>
            </a:pPr>
            <a:r>
              <a:rPr lang="nb-NO" sz="4000" b="1" dirty="0">
                <a:solidFill>
                  <a:schemeClr val="bg1"/>
                </a:solidFill>
              </a:rPr>
              <a:t>En god del variasjon mellom fylkene</a:t>
            </a:r>
            <a:endParaRPr lang="en-US" sz="4000" b="1" dirty="0">
              <a:solidFill>
                <a:schemeClr val="bg1"/>
              </a:solidFill>
            </a:endParaRPr>
          </a:p>
        </p:txBody>
      </p:sp>
      <p:sp>
        <p:nvSpPr>
          <p:cNvPr id="9" name="Slide Number Placeholder 3"/>
          <p:cNvSpPr>
            <a:spLocks noGrp="1"/>
          </p:cNvSpPr>
          <p:nvPr>
            <p:ph type="sldNum" sz="quarter" idx="12"/>
          </p:nvPr>
        </p:nvSpPr>
        <p:spPr>
          <a:xfrm>
            <a:off x="19504767" y="12294849"/>
            <a:ext cx="1828586" cy="1419562"/>
          </a:xfrm>
          <a:noFill/>
        </p:spPr>
        <p:txBody>
          <a:bodyPr/>
          <a:lstStyle/>
          <a:p>
            <a:fld id="{5D310BF4-4FB1-EF42-A6F9-E197B72E94CF}" type="slidenum">
              <a:rPr lang="en-US">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2353832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8800" b="1" smtClean="0">
                <a:solidFill>
                  <a:srgbClr val="219993"/>
                </a:solidFill>
              </a:rPr>
              <a:t>Alder </a:t>
            </a:r>
            <a:r>
              <a:rPr lang="nb-NO" sz="8800" b="1" dirty="0" smtClean="0">
                <a:solidFill>
                  <a:srgbClr val="219993"/>
                </a:solidFill>
              </a:rPr>
              <a:t>og kjønn</a:t>
            </a:r>
            <a:endParaRPr lang="nb-NO" sz="8800" b="1" dirty="0">
              <a:solidFill>
                <a:srgbClr val="219993"/>
              </a:solidFill>
            </a:endParaRPr>
          </a:p>
        </p:txBody>
      </p:sp>
      <p:pic>
        <p:nvPicPr>
          <p:cNvPr id="5" name="Content Placeholder 4"/>
          <p:cNvPicPr>
            <a:picLocks noGrp="1" noChangeAspect="1"/>
          </p:cNvPicPr>
          <p:nvPr>
            <p:ph idx="1"/>
          </p:nvPr>
        </p:nvPicPr>
        <p:blipFill rotWithShape="1">
          <a:blip r:embed="rId3"/>
          <a:srcRect b="15390"/>
          <a:stretch/>
        </p:blipFill>
        <p:spPr>
          <a:xfrm>
            <a:off x="9296400" y="4267361"/>
            <a:ext cx="15084425" cy="9447052"/>
          </a:xfrm>
          <a:prstGeom prst="rect">
            <a:avLst/>
          </a:prstGeom>
        </p:spPr>
      </p:pic>
      <p:sp>
        <p:nvSpPr>
          <p:cNvPr id="4" name="Slide Number Placeholder 3"/>
          <p:cNvSpPr>
            <a:spLocks noGrp="1"/>
          </p:cNvSpPr>
          <p:nvPr>
            <p:ph type="sldNum" sz="quarter" idx="12"/>
          </p:nvPr>
        </p:nvSpPr>
        <p:spPr/>
        <p:txBody>
          <a:bodyPr/>
          <a:lstStyle/>
          <a:p>
            <a:fld id="{E000BCC4-082B-4402-924D-14514480239B}" type="slidenum">
              <a:rPr lang="nb-NO" smtClean="0"/>
              <a:t>22</a:t>
            </a:fld>
            <a:endParaRPr lang="nb-NO"/>
          </a:p>
        </p:txBody>
      </p:sp>
      <p:sp>
        <p:nvSpPr>
          <p:cNvPr id="6" name="Content Placeholder 6"/>
          <p:cNvSpPr txBox="1">
            <a:spLocks/>
          </p:cNvSpPr>
          <p:nvPr/>
        </p:nvSpPr>
        <p:spPr>
          <a:xfrm>
            <a:off x="1676183" y="3650828"/>
            <a:ext cx="7645617" cy="8701669"/>
          </a:xfrm>
          <a:prstGeom prst="rect">
            <a:avLst/>
          </a:prstGeom>
        </p:spPr>
        <p:txBody>
          <a:bodyPr vert="horz" lIns="91440" tIns="45720" rIns="91440" bIns="45720" rtlCol="0">
            <a:normAutofit/>
          </a:bodyPr>
          <a:lstStyle>
            <a:lvl1pPr marL="457131" indent="-457131" algn="l" defTabSz="1828526"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394" indent="-457131" algn="l" defTabSz="1828526"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657" indent="-457131" algn="l" defTabSz="1828526"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920"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4183"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nb-NO" sz="6000" smtClean="0"/>
              <a:t>Barn og eldre bruker mest</a:t>
            </a:r>
            <a:endParaRPr lang="en-US" sz="6000" smtClean="0"/>
          </a:p>
          <a:p>
            <a:r>
              <a:rPr lang="nb-NO" sz="6000" smtClean="0"/>
              <a:t>Kvinner bruker mer enn menn</a:t>
            </a:r>
          </a:p>
          <a:p>
            <a:r>
              <a:rPr lang="nb-NO" sz="6000" smtClean="0"/>
              <a:t>Hvorfor?</a:t>
            </a:r>
          </a:p>
        </p:txBody>
      </p:sp>
    </p:spTree>
    <p:extLst>
      <p:ext uri="{BB962C8B-B14F-4D97-AF65-F5344CB8AC3E}">
        <p14:creationId xmlns:p14="http://schemas.microsoft.com/office/powerpoint/2010/main" val="420692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US" b="1">
                <a:solidFill>
                  <a:srgbClr val="219993"/>
                </a:solidFill>
              </a:rPr>
              <a:t>6. Antibiotikaresistens i Norge </a:t>
            </a:r>
            <a:endParaRPr lang="nb-NO" b="1" dirty="0">
              <a:solidFill>
                <a:srgbClr val="219993"/>
              </a:solidFill>
            </a:endParaRPr>
          </a:p>
        </p:txBody>
      </p:sp>
      <p:sp>
        <p:nvSpPr>
          <p:cNvPr id="3" name="Content Placeholder 2"/>
          <p:cNvSpPr>
            <a:spLocks noGrp="1"/>
          </p:cNvSpPr>
          <p:nvPr>
            <p:ph idx="1"/>
          </p:nvPr>
        </p:nvSpPr>
        <p:spPr>
          <a:xfrm>
            <a:off x="1676183" y="3650828"/>
            <a:ext cx="18610738" cy="8701669"/>
          </a:xfrm>
        </p:spPr>
        <p:txBody>
          <a:bodyPr/>
          <a:lstStyle/>
          <a:p>
            <a:r>
              <a:rPr lang="nb-NO" smtClean="0"/>
              <a:t>Relativt lav andel resistente bakterier i Norge</a:t>
            </a:r>
          </a:p>
          <a:p>
            <a:r>
              <a:rPr lang="nb-NO" smtClean="0"/>
              <a:t>Bildet viser andel MRSA av alle gule stafylokokker i blodkultur</a:t>
            </a:r>
          </a:p>
          <a:p>
            <a:pPr lvl="1"/>
            <a:r>
              <a:rPr lang="nb-NO" smtClean="0"/>
              <a:t>Norge: &lt;5%. Spania, Italia: &gt;25%</a:t>
            </a:r>
          </a:p>
          <a:p>
            <a:r>
              <a:rPr lang="nb-NO" smtClean="0"/>
              <a:t>Hvorfor?</a:t>
            </a:r>
            <a:endParaRPr lang="en-US"/>
          </a:p>
        </p:txBody>
      </p:sp>
      <p:grpSp>
        <p:nvGrpSpPr>
          <p:cNvPr id="9" name="Group 8"/>
          <p:cNvGrpSpPr/>
          <p:nvPr/>
        </p:nvGrpSpPr>
        <p:grpSpPr>
          <a:xfrm>
            <a:off x="5685707" y="6953693"/>
            <a:ext cx="18678447" cy="6760720"/>
            <a:chOff x="5685707" y="6953693"/>
            <a:chExt cx="18678447" cy="6760720"/>
          </a:xfrm>
        </p:grpSpPr>
        <p:pic>
          <p:nvPicPr>
            <p:cNvPr id="6" name="Plassholder for innhold 3"/>
            <p:cNvPicPr>
              <a:picLocks noChangeAspect="1"/>
            </p:cNvPicPr>
            <p:nvPr/>
          </p:nvPicPr>
          <p:blipFill rotWithShape="1">
            <a:blip r:embed="rId3"/>
            <a:srcRect t="9759" b="4316"/>
            <a:stretch/>
          </p:blipFill>
          <p:spPr>
            <a:xfrm>
              <a:off x="5685707" y="6953693"/>
              <a:ext cx="12348513" cy="6760720"/>
            </a:xfrm>
            <a:prstGeom prst="rect">
              <a:avLst/>
            </a:prstGeom>
          </p:spPr>
        </p:pic>
        <p:pic>
          <p:nvPicPr>
            <p:cNvPr id="5" name="Picture 4"/>
            <p:cNvPicPr>
              <a:picLocks noChangeAspect="1"/>
            </p:cNvPicPr>
            <p:nvPr/>
          </p:nvPicPr>
          <p:blipFill>
            <a:blip r:embed="rId4"/>
            <a:stretch>
              <a:fillRect/>
            </a:stretch>
          </p:blipFill>
          <p:spPr>
            <a:xfrm>
              <a:off x="18762881" y="6953693"/>
              <a:ext cx="5601273" cy="6760720"/>
            </a:xfrm>
            <a:prstGeom prst="rect">
              <a:avLst/>
            </a:prstGeom>
          </p:spPr>
        </p:pic>
        <p:pic>
          <p:nvPicPr>
            <p:cNvPr id="7" name="Picture 6"/>
            <p:cNvPicPr>
              <a:picLocks noChangeAspect="1"/>
            </p:cNvPicPr>
            <p:nvPr/>
          </p:nvPicPr>
          <p:blipFill>
            <a:blip r:embed="rId5"/>
            <a:stretch>
              <a:fillRect/>
            </a:stretch>
          </p:blipFill>
          <p:spPr>
            <a:xfrm>
              <a:off x="18034220" y="8233236"/>
              <a:ext cx="1593482" cy="1534464"/>
            </a:xfrm>
            <a:prstGeom prst="rect">
              <a:avLst/>
            </a:prstGeom>
          </p:spPr>
        </p:pic>
        <p:sp>
          <p:nvSpPr>
            <p:cNvPr id="8" name="TextBox 7"/>
            <p:cNvSpPr txBox="1"/>
            <p:nvPr/>
          </p:nvSpPr>
          <p:spPr>
            <a:xfrm>
              <a:off x="18079575" y="7093749"/>
              <a:ext cx="2252701" cy="553998"/>
            </a:xfrm>
            <a:prstGeom prst="rect">
              <a:avLst/>
            </a:prstGeom>
            <a:noFill/>
          </p:spPr>
          <p:txBody>
            <a:bodyPr wrap="square" rtlCol="0">
              <a:spAutoFit/>
            </a:bodyPr>
            <a:lstStyle/>
            <a:p>
              <a:r>
                <a:rPr lang="nb-NO" sz="3000" b="1" smtClean="0">
                  <a:latin typeface="Arial" panose="020B0604020202020204" pitchFamily="34" charset="0"/>
                  <a:cs typeface="Arial" panose="020B0604020202020204" pitchFamily="34" charset="0"/>
                </a:rPr>
                <a:t>2020</a:t>
              </a:r>
              <a:endParaRPr lang="en-US" sz="30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00828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8000" b="1" dirty="0" smtClean="0">
                <a:solidFill>
                  <a:srgbClr val="219993"/>
                </a:solidFill>
              </a:rPr>
              <a:t>… men også i Norge øker forekomst av resistens</a:t>
            </a:r>
            <a:endParaRPr lang="nb-NO" sz="8000" b="1" dirty="0">
              <a:solidFill>
                <a:srgbClr val="219993"/>
              </a:solidFill>
            </a:endParaRPr>
          </a:p>
        </p:txBody>
      </p:sp>
      <p:sp>
        <p:nvSpPr>
          <p:cNvPr id="3" name="Plassholder for tekst 2"/>
          <p:cNvSpPr>
            <a:spLocks noGrp="1"/>
          </p:cNvSpPr>
          <p:nvPr>
            <p:ph type="body" sz="quarter" idx="4294967295"/>
          </p:nvPr>
        </p:nvSpPr>
        <p:spPr>
          <a:xfrm>
            <a:off x="1041400" y="3560763"/>
            <a:ext cx="9855200" cy="9261475"/>
          </a:xfrm>
        </p:spPr>
        <p:txBody>
          <a:bodyPr>
            <a:normAutofit/>
          </a:bodyPr>
          <a:lstStyle/>
          <a:p>
            <a:r>
              <a:rPr lang="nb-NO" sz="6600" dirty="0" smtClean="0"/>
              <a:t>ESBL er en stor </a:t>
            </a:r>
            <a:r>
              <a:rPr lang="nb-NO" sz="6600" smtClean="0"/>
              <a:t>internasjonalt bekymring – og vi </a:t>
            </a:r>
            <a:r>
              <a:rPr lang="nb-NO" sz="6600" dirty="0" smtClean="0"/>
              <a:t>ser også en relativ kraftig økning i Norge</a:t>
            </a:r>
          </a:p>
          <a:p>
            <a:pPr lvl="1"/>
            <a:r>
              <a:rPr lang="nb-NO" sz="5400" smtClean="0"/>
              <a:t>Hvorfor?</a:t>
            </a:r>
            <a:endParaRPr lang="nb-NO" sz="5400" dirty="0" smtClean="0"/>
          </a:p>
          <a:p>
            <a:r>
              <a:rPr lang="nb-NO" sz="6600" smtClean="0"/>
              <a:t>Vi </a:t>
            </a:r>
            <a:r>
              <a:rPr lang="nb-NO" sz="6600" dirty="0" smtClean="0"/>
              <a:t>må derfor også innføre og opprettholde tiltak </a:t>
            </a:r>
            <a:r>
              <a:rPr lang="nb-NO" sz="6600" dirty="0"/>
              <a:t>i </a:t>
            </a:r>
            <a:r>
              <a:rPr lang="nb-NO" sz="6600" dirty="0" smtClean="0"/>
              <a:t>Norge</a:t>
            </a:r>
            <a:endParaRPr lang="en-GB" sz="6600" dirty="0"/>
          </a:p>
          <a:p>
            <a:pPr marL="0" indent="0">
              <a:buNone/>
            </a:pPr>
            <a:endParaRPr lang="nb-NO" dirty="0"/>
          </a:p>
        </p:txBody>
      </p:sp>
      <p:pic>
        <p:nvPicPr>
          <p:cNvPr id="7" name="Plassholder for innhold 3"/>
          <p:cNvPicPr>
            <a:picLocks noChangeAspect="1"/>
          </p:cNvPicPr>
          <p:nvPr/>
        </p:nvPicPr>
        <p:blipFill>
          <a:blip r:embed="rId3"/>
          <a:stretch>
            <a:fillRect/>
          </a:stretch>
        </p:blipFill>
        <p:spPr>
          <a:xfrm>
            <a:off x="11424530" y="4308007"/>
            <a:ext cx="12956295" cy="9021471"/>
          </a:xfrm>
          <a:prstGeom prst="rect">
            <a:avLst/>
          </a:prstGeom>
        </p:spPr>
      </p:pic>
      <p:sp>
        <p:nvSpPr>
          <p:cNvPr id="6" name="Plassholder for tekst 5"/>
          <p:cNvSpPr>
            <a:spLocks noGrp="1"/>
          </p:cNvSpPr>
          <p:nvPr>
            <p:ph idx="1"/>
          </p:nvPr>
        </p:nvSpPr>
        <p:spPr>
          <a:xfrm>
            <a:off x="12112409" y="3371429"/>
            <a:ext cx="11026992" cy="4604172"/>
          </a:xfrm>
        </p:spPr>
        <p:txBody>
          <a:bodyPr>
            <a:normAutofit/>
          </a:bodyPr>
          <a:lstStyle/>
          <a:p>
            <a:pPr marL="0" indent="0">
              <a:buNone/>
            </a:pPr>
            <a:r>
              <a:rPr lang="nb-NO" sz="5400" dirty="0" smtClean="0"/>
              <a:t>ESBL (E</a:t>
            </a:r>
            <a:r>
              <a:rPr lang="en-GB" sz="5400" dirty="0" err="1" smtClean="0"/>
              <a:t>xtended</a:t>
            </a:r>
            <a:r>
              <a:rPr lang="en-GB" sz="5400" dirty="0" smtClean="0"/>
              <a:t> </a:t>
            </a:r>
            <a:r>
              <a:rPr lang="en-GB" sz="5400" dirty="0"/>
              <a:t>spectrum </a:t>
            </a:r>
            <a:r>
              <a:rPr lang="en-GB" sz="5400" err="1" smtClean="0"/>
              <a:t>betalactamase</a:t>
            </a:r>
            <a:r>
              <a:rPr lang="en-GB" sz="5400" smtClean="0"/>
              <a:t>) i blod og urin</a:t>
            </a:r>
            <a:endParaRPr lang="nb-NO" sz="5400" dirty="0"/>
          </a:p>
        </p:txBody>
      </p:sp>
    </p:spTree>
    <p:extLst>
      <p:ext uri="{BB962C8B-B14F-4D97-AF65-F5344CB8AC3E}">
        <p14:creationId xmlns:p14="http://schemas.microsoft.com/office/powerpoint/2010/main" val="3893191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434" y="567352"/>
            <a:ext cx="21030572" cy="1719961"/>
          </a:xfrm>
        </p:spPr>
        <p:txBody>
          <a:bodyPr>
            <a:noAutofit/>
          </a:bodyPr>
          <a:lstStyle/>
          <a:p>
            <a:r>
              <a:rPr lang="nb-NO" sz="8800" b="1" dirty="0" smtClean="0">
                <a:solidFill>
                  <a:srgbClr val="009999"/>
                </a:solidFill>
              </a:rPr>
              <a:t>Sammenheng mellom forbruk </a:t>
            </a:r>
            <a:r>
              <a:rPr lang="nb-NO" sz="8800" b="1" smtClean="0">
                <a:solidFill>
                  <a:srgbClr val="009999"/>
                </a:solidFill>
              </a:rPr>
              <a:t>og resistens</a:t>
            </a:r>
            <a:endParaRPr lang="nb-NO" sz="8800" b="1" dirty="0">
              <a:solidFill>
                <a:srgbClr val="009999"/>
              </a:solidFill>
            </a:endParaRPr>
          </a:p>
        </p:txBody>
      </p:sp>
      <p:sp>
        <p:nvSpPr>
          <p:cNvPr id="5" name="Slide Number Placeholder 4"/>
          <p:cNvSpPr>
            <a:spLocks noGrp="1"/>
          </p:cNvSpPr>
          <p:nvPr>
            <p:ph type="sldNum" sz="quarter" idx="12"/>
          </p:nvPr>
        </p:nvSpPr>
        <p:spPr/>
        <p:txBody>
          <a:bodyPr/>
          <a:lstStyle/>
          <a:p>
            <a:fld id="{E000BCC4-082B-4402-924D-14514480239B}" type="slidenum">
              <a:rPr lang="nb-NO" smtClean="0"/>
              <a:t>25</a:t>
            </a:fld>
            <a:endParaRPr lang="nb-NO"/>
          </a:p>
        </p:txBody>
      </p:sp>
      <p:sp>
        <p:nvSpPr>
          <p:cNvPr id="6" name="Content Placeholder 5"/>
          <p:cNvSpPr>
            <a:spLocks noGrp="1"/>
          </p:cNvSpPr>
          <p:nvPr>
            <p:ph idx="1"/>
          </p:nvPr>
        </p:nvSpPr>
        <p:spPr>
          <a:xfrm>
            <a:off x="1676183" y="3650828"/>
            <a:ext cx="8400052" cy="8701669"/>
          </a:xfrm>
        </p:spPr>
        <p:txBody>
          <a:bodyPr>
            <a:normAutofit/>
          </a:bodyPr>
          <a:lstStyle/>
          <a:p>
            <a:r>
              <a:rPr lang="nb-NO" smtClean="0"/>
              <a:t>Land med lavt forbruk (Nederland, Norge, Danmark, Sverige) har også lav andel resistente bakterier (her: Penicillinresistente pneumokokker)</a:t>
            </a:r>
          </a:p>
          <a:p>
            <a:r>
              <a:rPr lang="nb-NO" smtClean="0"/>
              <a:t>Land med høyt forbruk (Spania, Frankrike) har høy andel resistente bakterier</a:t>
            </a:r>
            <a:endParaRPr lang="en-US"/>
          </a:p>
        </p:txBody>
      </p:sp>
      <p:pic>
        <p:nvPicPr>
          <p:cNvPr id="7"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6235" y="3244283"/>
            <a:ext cx="11925520" cy="999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657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sz="8800" b="1" dirty="0" smtClean="0">
                <a:solidFill>
                  <a:srgbClr val="219993"/>
                </a:solidFill>
              </a:rPr>
              <a:t>Tiltak mot </a:t>
            </a:r>
            <a:r>
              <a:rPr lang="nb-NO" sz="8800" b="1" dirty="0" err="1" smtClean="0">
                <a:solidFill>
                  <a:srgbClr val="219993"/>
                </a:solidFill>
              </a:rPr>
              <a:t>antibiotikaresistens</a:t>
            </a:r>
            <a:r>
              <a:rPr lang="nb-NO" sz="8800" b="1" dirty="0" smtClean="0">
                <a:solidFill>
                  <a:srgbClr val="219993"/>
                </a:solidFill>
              </a:rPr>
              <a:t> </a:t>
            </a:r>
            <a:r>
              <a:rPr lang="nb-NO" sz="8800" b="1" smtClean="0">
                <a:solidFill>
                  <a:srgbClr val="219993"/>
                </a:solidFill>
              </a:rPr>
              <a:t>– fire </a:t>
            </a:r>
            <a:r>
              <a:rPr lang="nb-NO" sz="8800" b="1" dirty="0" smtClean="0">
                <a:solidFill>
                  <a:srgbClr val="219993"/>
                </a:solidFill>
              </a:rPr>
              <a:t>pilarer</a:t>
            </a:r>
            <a:endParaRPr lang="nb-NO" sz="8800" b="1" dirty="0">
              <a:solidFill>
                <a:srgbClr val="219993"/>
              </a:solidFill>
            </a:endParaRPr>
          </a:p>
        </p:txBody>
      </p:sp>
      <p:sp>
        <p:nvSpPr>
          <p:cNvPr id="2" name="Plassholder for tekst 1"/>
          <p:cNvSpPr>
            <a:spLocks noGrp="1"/>
          </p:cNvSpPr>
          <p:nvPr>
            <p:ph idx="1"/>
          </p:nvPr>
        </p:nvSpPr>
        <p:spPr/>
        <p:txBody>
          <a:bodyPr/>
          <a:lstStyle/>
          <a:p>
            <a:pPr marL="742950" indent="-742950">
              <a:buFont typeface="+mj-lt"/>
              <a:buAutoNum type="arabicPeriod"/>
            </a:pPr>
            <a:endParaRPr lang="nb-NO" dirty="0" smtClean="0"/>
          </a:p>
          <a:p>
            <a:endParaRPr lang="nb-NO" dirty="0"/>
          </a:p>
        </p:txBody>
      </p:sp>
      <p:pic>
        <p:nvPicPr>
          <p:cNvPr id="6" name="Plassholder for innhold 3"/>
          <p:cNvPicPr>
            <a:picLocks noChangeAspect="1"/>
          </p:cNvPicPr>
          <p:nvPr/>
        </p:nvPicPr>
        <p:blipFill>
          <a:blip r:embed="rId3"/>
          <a:stretch>
            <a:fillRect/>
          </a:stretch>
        </p:blipFill>
        <p:spPr>
          <a:xfrm rot="491424">
            <a:off x="14510836" y="2866482"/>
            <a:ext cx="4864754" cy="6728883"/>
          </a:xfrm>
          <a:prstGeom prst="rect">
            <a:avLst/>
          </a:prstGeom>
          <a:ln>
            <a:solidFill>
              <a:schemeClr val="tx1"/>
            </a:solidFill>
          </a:ln>
        </p:spPr>
      </p:pic>
      <p:pic>
        <p:nvPicPr>
          <p:cNvPr id="7" name="Bilde 6" descr="1386-0907-1114-3729.jpg"/>
          <p:cNvPicPr>
            <a:picLocks noChangeAspect="1"/>
          </p:cNvPicPr>
          <p:nvPr/>
        </p:nvPicPr>
        <p:blipFill>
          <a:blip r:embed="rId4">
            <a:extLst>
              <a:ext uri="{28A0092B-C50C-407E-A947-70E740481C1C}">
                <a14:useLocalDpi xmlns:a14="http://schemas.microsoft.com/office/drawing/2010/main" val="0"/>
              </a:ext>
            </a:extLst>
          </a:blip>
          <a:srcRect b="6435"/>
          <a:stretch>
            <a:fillRect/>
          </a:stretch>
        </p:blipFill>
        <p:spPr bwMode="auto">
          <a:xfrm>
            <a:off x="1711491" y="3098799"/>
            <a:ext cx="9134309" cy="542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Sylinder 7"/>
          <p:cNvSpPr txBox="1"/>
          <p:nvPr/>
        </p:nvSpPr>
        <p:spPr>
          <a:xfrm>
            <a:off x="1863167" y="8778569"/>
            <a:ext cx="13813276" cy="3416320"/>
          </a:xfrm>
          <a:prstGeom prst="rect">
            <a:avLst/>
          </a:prstGeom>
          <a:noFill/>
        </p:spPr>
        <p:txBody>
          <a:bodyPr wrap="square" rtlCol="0">
            <a:spAutoFit/>
          </a:bodyPr>
          <a:lstStyle/>
          <a:p>
            <a:pPr marL="914400" indent="-914400">
              <a:buAutoNum type="arabicPeriod"/>
            </a:pPr>
            <a:r>
              <a:rPr lang="nb-NO" sz="5400" dirty="0" smtClean="0"/>
              <a:t>Riktig og begrenset </a:t>
            </a:r>
            <a:r>
              <a:rPr lang="nb-NO" sz="5400" dirty="0" err="1" smtClean="0"/>
              <a:t>antibiotikabruk</a:t>
            </a:r>
            <a:r>
              <a:rPr lang="nb-NO" sz="5400" dirty="0" smtClean="0"/>
              <a:t> </a:t>
            </a:r>
          </a:p>
          <a:p>
            <a:pPr marL="914400" indent="-914400">
              <a:buAutoNum type="arabicPeriod"/>
            </a:pPr>
            <a:r>
              <a:rPr lang="nb-NO" sz="5400" dirty="0"/>
              <a:t>S</a:t>
            </a:r>
            <a:r>
              <a:rPr lang="nb-NO" sz="5400" dirty="0" smtClean="0"/>
              <a:t>mitteverntiltak – forebygge </a:t>
            </a:r>
            <a:r>
              <a:rPr lang="nb-NO" sz="5400" smtClean="0"/>
              <a:t>infeksjoner </a:t>
            </a:r>
          </a:p>
          <a:p>
            <a:pPr marL="914400" indent="-914400">
              <a:buAutoNum type="arabicPeriod"/>
            </a:pPr>
            <a:r>
              <a:rPr lang="nb-NO" sz="5400" smtClean="0"/>
              <a:t>Rask </a:t>
            </a:r>
            <a:r>
              <a:rPr lang="nb-NO" sz="5400" dirty="0" smtClean="0"/>
              <a:t>og korrekt mikrobiologisk diagnostikk</a:t>
            </a:r>
          </a:p>
          <a:p>
            <a:pPr marL="914400" indent="-914400">
              <a:buAutoNum type="arabicPeriod"/>
            </a:pPr>
            <a:r>
              <a:rPr lang="nb-NO" sz="5400" dirty="0" smtClean="0"/>
              <a:t>Utvikle </a:t>
            </a:r>
            <a:r>
              <a:rPr lang="nb-NO" sz="5400" smtClean="0"/>
              <a:t>nye antibiotika</a:t>
            </a:r>
            <a:endParaRPr lang="nb-NO" sz="5400" dirty="0" smtClean="0"/>
          </a:p>
        </p:txBody>
      </p:sp>
      <p:pic>
        <p:nvPicPr>
          <p:cNvPr id="10" name="Bilde 9"/>
          <p:cNvPicPr>
            <a:picLocks noChangeAspect="1"/>
          </p:cNvPicPr>
          <p:nvPr/>
        </p:nvPicPr>
        <p:blipFill>
          <a:blip r:embed="rId5"/>
          <a:stretch>
            <a:fillRect/>
          </a:stretch>
        </p:blipFill>
        <p:spPr>
          <a:xfrm rot="432701">
            <a:off x="17435889" y="6085642"/>
            <a:ext cx="4788399" cy="6724807"/>
          </a:xfrm>
          <a:prstGeom prst="rect">
            <a:avLst/>
          </a:prstGeom>
          <a:ln>
            <a:solidFill>
              <a:schemeClr val="tx1"/>
            </a:solidFill>
          </a:ln>
        </p:spPr>
      </p:pic>
    </p:spTree>
    <p:extLst>
      <p:ext uri="{BB962C8B-B14F-4D97-AF65-F5344CB8AC3E}">
        <p14:creationId xmlns:p14="http://schemas.microsoft.com/office/powerpoint/2010/main" val="3921395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b="1" smtClean="0">
                <a:solidFill>
                  <a:srgbClr val="219993"/>
                </a:solidFill>
              </a:rPr>
              <a:t>Oppsummering</a:t>
            </a:r>
            <a:endParaRPr lang="nb-NO" b="1" dirty="0">
              <a:solidFill>
                <a:srgbClr val="219993"/>
              </a:solidFill>
            </a:endParaRPr>
          </a:p>
        </p:txBody>
      </p:sp>
      <p:sp>
        <p:nvSpPr>
          <p:cNvPr id="2" name="Text Placeholder 1"/>
          <p:cNvSpPr>
            <a:spLocks noGrp="1"/>
          </p:cNvSpPr>
          <p:nvPr>
            <p:ph idx="1"/>
          </p:nvPr>
        </p:nvSpPr>
        <p:spPr/>
        <p:txBody>
          <a:bodyPr>
            <a:normAutofit/>
          </a:bodyPr>
          <a:lstStyle/>
          <a:p>
            <a:pPr fontAlgn="base"/>
            <a:r>
              <a:rPr lang="nb-NO" sz="4800" smtClean="0">
                <a:solidFill>
                  <a:schemeClr val="tx1"/>
                </a:solidFill>
              </a:rPr>
              <a:t>Resistensegenskaper </a:t>
            </a:r>
            <a:r>
              <a:rPr lang="nb-NO" sz="4800" dirty="0">
                <a:solidFill>
                  <a:schemeClr val="tx1"/>
                </a:solidFill>
              </a:rPr>
              <a:t>kan arves videre til neste generasjon </a:t>
            </a:r>
            <a:r>
              <a:rPr lang="nb-NO" sz="4800" dirty="0" smtClean="0">
                <a:solidFill>
                  <a:schemeClr val="tx1"/>
                </a:solidFill>
              </a:rPr>
              <a:t>bakterie og kan</a:t>
            </a:r>
            <a:r>
              <a:rPr lang="nb-NO" sz="4800" dirty="0">
                <a:solidFill>
                  <a:schemeClr val="tx1"/>
                </a:solidFill>
              </a:rPr>
              <a:t> deles med nabobakterier</a:t>
            </a:r>
            <a:endParaRPr lang="nb-NO" sz="4800" dirty="0" smtClean="0">
              <a:solidFill>
                <a:schemeClr val="tx1"/>
              </a:solidFill>
            </a:endParaRPr>
          </a:p>
          <a:p>
            <a:pPr fontAlgn="base"/>
            <a:r>
              <a:rPr lang="nb-NO" sz="4800" smtClean="0">
                <a:solidFill>
                  <a:schemeClr val="tx1"/>
                </a:solidFill>
              </a:rPr>
              <a:t>Det er en økende andel resistente bakterier både globalt og i Norge</a:t>
            </a:r>
            <a:endParaRPr lang="nb-NO" sz="4800" dirty="0" smtClean="0">
              <a:solidFill>
                <a:schemeClr val="tx1"/>
              </a:solidFill>
            </a:endParaRPr>
          </a:p>
          <a:p>
            <a:pPr fontAlgn="base"/>
            <a:r>
              <a:rPr lang="nb-NO" sz="4800" dirty="0">
                <a:solidFill>
                  <a:schemeClr val="tx1"/>
                </a:solidFill>
              </a:rPr>
              <a:t>Jo mer antibiotika som brukes i et land, jo mer </a:t>
            </a:r>
            <a:r>
              <a:rPr lang="nb-NO" sz="4800" dirty="0" err="1">
                <a:solidFill>
                  <a:schemeClr val="tx1"/>
                </a:solidFill>
              </a:rPr>
              <a:t>antibiotikaresistens</a:t>
            </a:r>
            <a:r>
              <a:rPr lang="nb-NO" sz="4800" dirty="0">
                <a:solidFill>
                  <a:schemeClr val="tx1"/>
                </a:solidFill>
              </a:rPr>
              <a:t> finnes der</a:t>
            </a:r>
            <a:r>
              <a:rPr lang="nb-NO" sz="4800" dirty="0" smtClean="0">
                <a:solidFill>
                  <a:schemeClr val="tx1"/>
                </a:solidFill>
              </a:rPr>
              <a:t>.</a:t>
            </a:r>
            <a:endParaRPr lang="nb-NO" sz="4800" dirty="0">
              <a:solidFill>
                <a:schemeClr val="tx1"/>
              </a:solidFill>
            </a:endParaRPr>
          </a:p>
          <a:p>
            <a:pPr fontAlgn="base"/>
            <a:r>
              <a:rPr lang="nb-NO" sz="4800" smtClean="0">
                <a:solidFill>
                  <a:schemeClr val="tx1"/>
                </a:solidFill>
              </a:rPr>
              <a:t>Store </a:t>
            </a:r>
            <a:r>
              <a:rPr lang="nb-NO" sz="4800" dirty="0">
                <a:solidFill>
                  <a:schemeClr val="tx1"/>
                </a:solidFill>
              </a:rPr>
              <a:t>deler av moderne medisinsk og kirurgisk behandling er avhengig av </a:t>
            </a:r>
            <a:r>
              <a:rPr lang="nb-NO" sz="4800" dirty="0" smtClean="0">
                <a:solidFill>
                  <a:schemeClr val="tx1"/>
                </a:solidFill>
              </a:rPr>
              <a:t>antibiotika, men ingen </a:t>
            </a:r>
            <a:r>
              <a:rPr lang="nb-NO" sz="4800">
                <a:solidFill>
                  <a:schemeClr val="tx1"/>
                </a:solidFill>
              </a:rPr>
              <a:t>nye </a:t>
            </a:r>
            <a:r>
              <a:rPr lang="nb-NO" sz="4800" smtClean="0">
                <a:solidFill>
                  <a:schemeClr val="tx1"/>
                </a:solidFill>
              </a:rPr>
              <a:t>antibiotikatyper </a:t>
            </a:r>
            <a:r>
              <a:rPr lang="nb-NO" sz="4800" dirty="0">
                <a:solidFill>
                  <a:schemeClr val="tx1"/>
                </a:solidFill>
              </a:rPr>
              <a:t>i </a:t>
            </a:r>
            <a:r>
              <a:rPr lang="nb-NO" sz="4800" dirty="0" smtClean="0">
                <a:solidFill>
                  <a:schemeClr val="tx1"/>
                </a:solidFill>
              </a:rPr>
              <a:t>sikte</a:t>
            </a:r>
          </a:p>
          <a:p>
            <a:pPr fontAlgn="base"/>
            <a:r>
              <a:rPr lang="nb-NO" sz="4800" dirty="0" smtClean="0"/>
              <a:t>Riktig </a:t>
            </a:r>
            <a:r>
              <a:rPr lang="nb-NO" sz="4800" dirty="0"/>
              <a:t>og </a:t>
            </a:r>
            <a:r>
              <a:rPr lang="nb-NO" sz="4800"/>
              <a:t>begrenset </a:t>
            </a:r>
            <a:r>
              <a:rPr lang="nb-NO" sz="4800" smtClean="0"/>
              <a:t>antibiotikabruk</a:t>
            </a:r>
            <a:r>
              <a:rPr lang="nb-NO" sz="4800"/>
              <a:t> </a:t>
            </a:r>
            <a:r>
              <a:rPr lang="nb-NO" sz="4800" smtClean="0"/>
              <a:t>og smittevern </a:t>
            </a:r>
            <a:r>
              <a:rPr lang="nb-NO" sz="4800" dirty="0" smtClean="0"/>
              <a:t>er viktige tiltak for å </a:t>
            </a:r>
            <a:r>
              <a:rPr lang="nb-NO" sz="4800" smtClean="0"/>
              <a:t>redusere resistensutviklingen</a:t>
            </a:r>
            <a:endParaRPr lang="nb-NO" sz="4800" dirty="0"/>
          </a:p>
          <a:p>
            <a:pPr marL="0" indent="0" fontAlgn="base">
              <a:buNone/>
            </a:pPr>
            <a:endParaRPr lang="nb-NO" sz="4400" dirty="0" smtClean="0">
              <a:solidFill>
                <a:schemeClr val="tx1"/>
              </a:solidFill>
            </a:endParaRPr>
          </a:p>
        </p:txBody>
      </p:sp>
    </p:spTree>
    <p:extLst>
      <p:ext uri="{BB962C8B-B14F-4D97-AF65-F5344CB8AC3E}">
        <p14:creationId xmlns:p14="http://schemas.microsoft.com/office/powerpoint/2010/main" val="3440485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smtClean="0"/>
              <a:t>Kilder:</a:t>
            </a:r>
            <a:endParaRPr lang="nb-NO" dirty="0"/>
          </a:p>
        </p:txBody>
      </p:sp>
      <p:sp>
        <p:nvSpPr>
          <p:cNvPr id="2" name="Text Placeholder 1"/>
          <p:cNvSpPr>
            <a:spLocks noGrp="1"/>
          </p:cNvSpPr>
          <p:nvPr>
            <p:ph idx="1"/>
          </p:nvPr>
        </p:nvSpPr>
        <p:spPr/>
        <p:txBody>
          <a:bodyPr>
            <a:normAutofit/>
          </a:bodyPr>
          <a:lstStyle/>
          <a:p>
            <a:pPr lvl="0"/>
            <a:r>
              <a:rPr lang="nb-NO" sz="2800" dirty="0" smtClean="0"/>
              <a:t>Berg</a:t>
            </a:r>
            <a:r>
              <a:rPr lang="nb-NO" sz="2800" dirty="0"/>
              <a:t>, S. (2018). </a:t>
            </a:r>
            <a:r>
              <a:rPr lang="nb-NO" sz="2800" i="1" dirty="0"/>
              <a:t>Vidunderkuren: hvorfor du bør elske og frykte antibiotika</a:t>
            </a:r>
            <a:r>
              <a:rPr lang="nb-NO" sz="2800" dirty="0"/>
              <a:t>. Oslo: Stenersens forlag</a:t>
            </a:r>
          </a:p>
          <a:p>
            <a:r>
              <a:rPr lang="en-US" sz="2800" dirty="0" smtClean="0"/>
              <a:t>Cassini</a:t>
            </a:r>
            <a:r>
              <a:rPr lang="en-US" sz="2800" dirty="0"/>
              <a:t>, A. et al. (2019) </a:t>
            </a:r>
            <a:r>
              <a:rPr lang="en-US" sz="2800" u="sng" dirty="0">
                <a:hlinkClick r:id="rId3"/>
              </a:rPr>
              <a:t>Attributable deaths and disability-adjusted life-years caused by infections with antibiotic-resistant bacteria in the EU and the European Economic Area in 2015: a population-level modelling analysis</a:t>
            </a:r>
            <a:r>
              <a:rPr lang="en-US" sz="2800" dirty="0"/>
              <a:t>. </a:t>
            </a:r>
            <a:r>
              <a:rPr lang="en-US" sz="2800" i="1" dirty="0"/>
              <a:t>The Lancet Infectious Diseases</a:t>
            </a:r>
            <a:r>
              <a:rPr lang="en-US" sz="2800" dirty="0"/>
              <a:t>, January 2019, Vol.19(1), pp.56-66</a:t>
            </a:r>
            <a:endParaRPr lang="nb-NO" sz="2800" dirty="0"/>
          </a:p>
          <a:p>
            <a:r>
              <a:rPr lang="nb-NO" sz="2800" dirty="0"/>
              <a:t>O’Neill, J. (2015). </a:t>
            </a:r>
            <a:r>
              <a:rPr lang="nb-NO" sz="2800" i="1" dirty="0" err="1"/>
              <a:t>Tackling</a:t>
            </a:r>
            <a:r>
              <a:rPr lang="nb-NO" sz="2800" i="1" dirty="0"/>
              <a:t> a global </a:t>
            </a:r>
            <a:r>
              <a:rPr lang="nb-NO" sz="2800" i="1" dirty="0" err="1"/>
              <a:t>health</a:t>
            </a:r>
            <a:r>
              <a:rPr lang="nb-NO" sz="2800" i="1" dirty="0"/>
              <a:t> </a:t>
            </a:r>
            <a:r>
              <a:rPr lang="nb-NO" sz="2800" i="1" dirty="0" err="1"/>
              <a:t>crisis</a:t>
            </a:r>
            <a:r>
              <a:rPr lang="nb-NO" sz="2800" i="1" dirty="0"/>
              <a:t>: initial </a:t>
            </a:r>
            <a:r>
              <a:rPr lang="nb-NO" sz="2800" i="1" dirty="0" err="1"/>
              <a:t>steps</a:t>
            </a:r>
            <a:r>
              <a:rPr lang="nb-NO" sz="2800" dirty="0"/>
              <a:t>. (52).</a:t>
            </a:r>
            <a:r>
              <a:rPr lang="nb-NO" sz="2800" i="1" dirty="0"/>
              <a:t> </a:t>
            </a:r>
            <a:r>
              <a:rPr lang="nb-NO" sz="2800" dirty="0"/>
              <a:t>Hentet fra </a:t>
            </a:r>
            <a:r>
              <a:rPr lang="nb-NO" sz="2800" u="sng" dirty="0">
                <a:hlinkClick r:id="rId4"/>
              </a:rPr>
              <a:t>https://</a:t>
            </a:r>
            <a:r>
              <a:rPr lang="nb-NO" sz="2800" u="sng" dirty="0" smtClean="0">
                <a:hlinkClick r:id="rId4"/>
              </a:rPr>
              <a:t>amr-review.org/sites/default/files/Report-52.15.pdf</a:t>
            </a:r>
            <a:endParaRPr lang="nb-NO" sz="2800" u="sng" dirty="0" smtClean="0"/>
          </a:p>
          <a:p>
            <a:r>
              <a:rPr lang="en-US" sz="2800" dirty="0" smtClean="0"/>
              <a:t>Klein, </a:t>
            </a:r>
            <a:r>
              <a:rPr lang="en-US" sz="2800" dirty="0" err="1" smtClean="0"/>
              <a:t>E.Y</a:t>
            </a:r>
            <a:r>
              <a:rPr lang="en-US" sz="2800" dirty="0" err="1"/>
              <a:t>.,Van</a:t>
            </a:r>
            <a:r>
              <a:rPr lang="en-US" sz="2800" dirty="0"/>
              <a:t> </a:t>
            </a:r>
            <a:r>
              <a:rPr lang="en-US" sz="2800" dirty="0" err="1"/>
              <a:t>Boeckel</a:t>
            </a:r>
            <a:r>
              <a:rPr lang="en-US" sz="2800" dirty="0"/>
              <a:t>, T.P., Martinez, E.M.,</a:t>
            </a:r>
            <a:r>
              <a:rPr lang="en-US" sz="2800" dirty="0" err="1"/>
              <a:t>Pant,S</a:t>
            </a:r>
            <a:r>
              <a:rPr lang="en-US" sz="2800" dirty="0"/>
              <a:t>., </a:t>
            </a:r>
            <a:r>
              <a:rPr lang="en-US" sz="2800" dirty="0" err="1"/>
              <a:t>Gandra</a:t>
            </a:r>
            <a:r>
              <a:rPr lang="en-US" sz="2800" dirty="0"/>
              <a:t>, S., Levin, S.A., </a:t>
            </a:r>
            <a:r>
              <a:rPr lang="en-US" sz="2800" dirty="0" err="1"/>
              <a:t>Goossens</a:t>
            </a:r>
            <a:r>
              <a:rPr lang="en-US" sz="2800" dirty="0"/>
              <a:t>, H., </a:t>
            </a:r>
            <a:r>
              <a:rPr lang="en-US" sz="2800" dirty="0" err="1"/>
              <a:t>Laxminarayan</a:t>
            </a:r>
            <a:r>
              <a:rPr lang="en-US" sz="2800" dirty="0"/>
              <a:t>, R. (2018) Global increase and geographic convergence in antibiotic consumption between 2000 and 2015, </a:t>
            </a:r>
            <a:r>
              <a:rPr lang="en-US" sz="2800" i="1" dirty="0"/>
              <a:t>Proceedings of the National Academy of Sciences</a:t>
            </a:r>
            <a:r>
              <a:rPr lang="en-US" sz="2800" dirty="0"/>
              <a:t> Apr 2018, 115 (15) E3463-E3470; DOI: 10.1073/pnas.1717295115. </a:t>
            </a:r>
            <a:r>
              <a:rPr lang="en-US" sz="2800" dirty="0" err="1"/>
              <a:t>Hentet</a:t>
            </a:r>
            <a:r>
              <a:rPr lang="en-US" sz="2800" dirty="0"/>
              <a:t> </a:t>
            </a:r>
            <a:r>
              <a:rPr lang="en-US" sz="2800" dirty="0" err="1"/>
              <a:t>fra</a:t>
            </a:r>
            <a:r>
              <a:rPr lang="en-US" sz="2800" dirty="0"/>
              <a:t>: </a:t>
            </a:r>
            <a:r>
              <a:rPr lang="en-US" sz="2800" u="sng" dirty="0">
                <a:hlinkClick r:id="rId5"/>
              </a:rPr>
              <a:t>https://</a:t>
            </a:r>
            <a:r>
              <a:rPr lang="en-US" sz="2800" u="sng" dirty="0" smtClean="0">
                <a:hlinkClick r:id="rId5"/>
              </a:rPr>
              <a:t>www.pnas.org/content/115/15/E3463</a:t>
            </a:r>
            <a:endParaRPr lang="en-US" sz="2800" u="sng" dirty="0" smtClean="0"/>
          </a:p>
          <a:p>
            <a:r>
              <a:rPr lang="nb-NO" sz="2800" dirty="0" err="1"/>
              <a:t>Theuretzbacher</a:t>
            </a:r>
            <a:r>
              <a:rPr lang="nb-NO" sz="2800" dirty="0"/>
              <a:t>, U., </a:t>
            </a:r>
            <a:r>
              <a:rPr lang="nb-NO" sz="2800" dirty="0" err="1"/>
              <a:t>Gottwalt</a:t>
            </a:r>
            <a:r>
              <a:rPr lang="nb-NO" sz="2800" dirty="0"/>
              <a:t>, S., </a:t>
            </a:r>
            <a:r>
              <a:rPr lang="nb-NO" sz="2800" dirty="0" err="1"/>
              <a:t>Beyer,P</a:t>
            </a:r>
            <a:r>
              <a:rPr lang="nb-NO" sz="2800" dirty="0"/>
              <a:t>. ,Butler, M., </a:t>
            </a:r>
            <a:r>
              <a:rPr lang="nb-NO" sz="2800" dirty="0" err="1"/>
              <a:t>Lienhardt,C</a:t>
            </a:r>
            <a:r>
              <a:rPr lang="nb-NO" sz="2800" dirty="0"/>
              <a:t>., </a:t>
            </a:r>
            <a:r>
              <a:rPr lang="nb-NO" sz="2800" dirty="0" err="1"/>
              <a:t>Czaplewski</a:t>
            </a:r>
            <a:r>
              <a:rPr lang="nb-NO" sz="2800" dirty="0"/>
              <a:t>, L., et al</a:t>
            </a:r>
            <a:r>
              <a:rPr lang="nb-NO" sz="2800" b="1" dirty="0"/>
              <a:t>.     </a:t>
            </a:r>
            <a:r>
              <a:rPr lang="en-US" sz="2800" b="1" dirty="0"/>
              <a:t>(</a:t>
            </a:r>
            <a:r>
              <a:rPr lang="en-US" sz="2800" dirty="0"/>
              <a:t>2018) Analysis of the clinical antibacterial and </a:t>
            </a:r>
            <a:r>
              <a:rPr lang="en-US" sz="2800" dirty="0" err="1"/>
              <a:t>antituberculosis</a:t>
            </a:r>
            <a:r>
              <a:rPr lang="en-US" sz="2800" b="1" dirty="0"/>
              <a:t> </a:t>
            </a:r>
            <a:r>
              <a:rPr lang="en-US" sz="2800" dirty="0"/>
              <a:t>pipeline. </a:t>
            </a:r>
            <a:r>
              <a:rPr lang="en-US" sz="2800" i="1" dirty="0"/>
              <a:t>The Lancet Infectious Diseases, </a:t>
            </a:r>
            <a:r>
              <a:rPr lang="en-US" sz="2800" dirty="0"/>
              <a:t>Volume 19, Issue 2, e40 - e50 </a:t>
            </a:r>
            <a:r>
              <a:rPr lang="en-US" sz="2800" dirty="0" err="1"/>
              <a:t>Hentet</a:t>
            </a:r>
            <a:r>
              <a:rPr lang="en-US" sz="2800" dirty="0"/>
              <a:t> </a:t>
            </a:r>
            <a:r>
              <a:rPr lang="en-US" sz="2800" dirty="0" err="1"/>
              <a:t>fra</a:t>
            </a:r>
            <a:r>
              <a:rPr lang="en-US" sz="2800" dirty="0"/>
              <a:t>: </a:t>
            </a:r>
            <a:r>
              <a:rPr lang="en-US" sz="2800" u="sng" dirty="0">
                <a:hlinkClick r:id="rId6"/>
              </a:rPr>
              <a:t>https://</a:t>
            </a:r>
            <a:r>
              <a:rPr lang="en-US" sz="2800" u="sng" dirty="0" smtClean="0">
                <a:hlinkClick r:id="rId6"/>
              </a:rPr>
              <a:t>www.thelancet.com/journals/laninf/article/PIIS1473-3099(18)30513-9/fulltext</a:t>
            </a:r>
            <a:endParaRPr lang="en-US" sz="2800" u="sng" dirty="0" smtClean="0"/>
          </a:p>
          <a:p>
            <a:r>
              <a:rPr lang="nl-NL" sz="2800" smtClean="0"/>
              <a:t>NORM/NORM-VET 2019. </a:t>
            </a:r>
            <a:r>
              <a:rPr lang="en-GB" sz="2800" dirty="0"/>
              <a:t>Usage of Antimicrobial Agents and Occurrence of Antimicrobial Resistance in Norway. </a:t>
            </a:r>
            <a:r>
              <a:rPr lang="nb-NO" sz="2800" dirty="0"/>
              <a:t>Tromsø / </a:t>
            </a:r>
            <a:r>
              <a:rPr lang="nb-NO" sz="2800"/>
              <a:t>Oslo 2020. </a:t>
            </a:r>
            <a:r>
              <a:rPr lang="nb-NO" sz="2800">
                <a:hlinkClick r:id="rId7"/>
              </a:rPr>
              <a:t>https://</a:t>
            </a:r>
            <a:r>
              <a:rPr lang="nb-NO" sz="2800" smtClean="0">
                <a:hlinkClick r:id="rId7"/>
              </a:rPr>
              <a:t>www.fhi.no/globalassets/dokumenterfiler/rapporter/2020/norm-norm-vet-rapport/norm-norm-vet-2019_komplett.pdf</a:t>
            </a:r>
            <a:r>
              <a:rPr lang="nb-NO" sz="2800" smtClean="0"/>
              <a:t> </a:t>
            </a:r>
            <a:endParaRPr lang="nb-NO" sz="2800" dirty="0"/>
          </a:p>
        </p:txBody>
      </p:sp>
    </p:spTree>
    <p:extLst>
      <p:ext uri="{BB962C8B-B14F-4D97-AF65-F5344CB8AC3E}">
        <p14:creationId xmlns:p14="http://schemas.microsoft.com/office/powerpoint/2010/main" val="3147277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sz="8800" b="1" dirty="0" smtClean="0">
                <a:solidFill>
                  <a:srgbClr val="219993"/>
                </a:solidFill>
              </a:rPr>
              <a:t>1. Bakterier</a:t>
            </a:r>
            <a:endParaRPr lang="en-US" sz="8800" b="1" dirty="0">
              <a:solidFill>
                <a:srgbClr val="219993"/>
              </a:solidFill>
            </a:endParaRPr>
          </a:p>
        </p:txBody>
      </p:sp>
      <p:sp>
        <p:nvSpPr>
          <p:cNvPr id="2" name="Text Placeholder 1"/>
          <p:cNvSpPr>
            <a:spLocks noGrp="1"/>
          </p:cNvSpPr>
          <p:nvPr>
            <p:ph idx="1"/>
          </p:nvPr>
        </p:nvSpPr>
        <p:spPr/>
        <p:txBody>
          <a:bodyPr>
            <a:normAutofit/>
          </a:bodyPr>
          <a:lstStyle/>
          <a:p>
            <a:r>
              <a:rPr lang="nb-NO" sz="4800" dirty="0" smtClean="0"/>
              <a:t>Første form for liv på jorden </a:t>
            </a:r>
          </a:p>
          <a:p>
            <a:r>
              <a:rPr lang="nb-NO" sz="4800" dirty="0" smtClean="0"/>
              <a:t>Finnes overalt</a:t>
            </a:r>
          </a:p>
          <a:p>
            <a:pPr lvl="1"/>
            <a:r>
              <a:rPr lang="nb-NO" sz="4800" dirty="0" smtClean="0"/>
              <a:t>De aller, aller fleste er til nytte for oss eller er harmløse – for eksempel miljøbakterier</a:t>
            </a:r>
          </a:p>
          <a:p>
            <a:pPr lvl="1"/>
            <a:r>
              <a:rPr lang="nb-NO" sz="4800" dirty="0" smtClean="0"/>
              <a:t>Kan beskytte oss mot å bli kolonisert av sykdomsfremkallende bakterier</a:t>
            </a:r>
          </a:p>
          <a:p>
            <a:pPr lvl="1"/>
            <a:r>
              <a:rPr lang="nb-NO" sz="4800" dirty="0" smtClean="0"/>
              <a:t>Hver person har </a:t>
            </a:r>
            <a:r>
              <a:rPr lang="nb-NO" sz="4800" dirty="0" err="1" smtClean="0"/>
              <a:t>ca</a:t>
            </a:r>
            <a:r>
              <a:rPr lang="nb-NO" sz="4800" dirty="0" smtClean="0"/>
              <a:t> 2 kg. bakterier på huden og i tarmen</a:t>
            </a:r>
          </a:p>
          <a:p>
            <a:pPr lvl="1"/>
            <a:r>
              <a:rPr lang="nb-NO" sz="4800" dirty="0" smtClean="0"/>
              <a:t>Sykdomsfremkallende bakterier = patogene</a:t>
            </a:r>
          </a:p>
          <a:p>
            <a:r>
              <a:rPr lang="nb-NO" sz="4800" dirty="0" smtClean="0"/>
              <a:t>Mikrobene har eksistert i millioner av år</a:t>
            </a:r>
          </a:p>
          <a:p>
            <a:r>
              <a:rPr lang="nb-NO" sz="4800" dirty="0" smtClean="0"/>
              <a:t>De har utviklet strategier for å overleve naturlig forekommende antibiotika like lenge</a:t>
            </a:r>
          </a:p>
          <a:p>
            <a:pPr marL="914263" lvl="1" indent="0">
              <a:buNone/>
            </a:pPr>
            <a:endParaRPr lang="nb-NO" sz="4800" dirty="0"/>
          </a:p>
          <a:p>
            <a:pPr marL="0" indent="0">
              <a:buNone/>
            </a:pPr>
            <a:endParaRPr lang="nb-NO" sz="6000" dirty="0" smtClean="0"/>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2214" y="433121"/>
            <a:ext cx="5808611" cy="4199142"/>
          </a:xfrm>
          <a:prstGeom prst="rect">
            <a:avLst/>
          </a:prstGeom>
        </p:spPr>
      </p:pic>
    </p:spTree>
    <p:extLst>
      <p:ext uri="{BB962C8B-B14F-4D97-AF65-F5344CB8AC3E}">
        <p14:creationId xmlns:p14="http://schemas.microsoft.com/office/powerpoint/2010/main" val="2865546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sz="8800" b="1" dirty="0" err="1" smtClean="0">
                <a:solidFill>
                  <a:srgbClr val="219993"/>
                </a:solidFill>
              </a:rPr>
              <a:t>Antibiotikaresistens</a:t>
            </a:r>
            <a:r>
              <a:rPr lang="nb-NO" sz="8800" b="1" dirty="0" smtClean="0">
                <a:solidFill>
                  <a:srgbClr val="219993"/>
                </a:solidFill>
              </a:rPr>
              <a:t> (AMR)</a:t>
            </a:r>
            <a:endParaRPr lang="nb-NO" sz="8800" b="1" dirty="0">
              <a:solidFill>
                <a:srgbClr val="219993"/>
              </a:solidFill>
            </a:endParaRPr>
          </a:p>
        </p:txBody>
      </p:sp>
      <p:sp>
        <p:nvSpPr>
          <p:cNvPr id="2" name="Plassholder for tekst 1"/>
          <p:cNvSpPr>
            <a:spLocks noGrp="1"/>
          </p:cNvSpPr>
          <p:nvPr>
            <p:ph idx="1"/>
          </p:nvPr>
        </p:nvSpPr>
        <p:spPr/>
        <p:txBody>
          <a:bodyPr>
            <a:normAutofit fontScale="92500"/>
          </a:bodyPr>
          <a:lstStyle/>
          <a:p>
            <a:pPr marL="0" indent="0">
              <a:buNone/>
            </a:pPr>
            <a:r>
              <a:rPr lang="nb-NO" sz="6000" b="1" dirty="0" smtClean="0">
                <a:solidFill>
                  <a:srgbClr val="219993"/>
                </a:solidFill>
              </a:rPr>
              <a:t>1. </a:t>
            </a:r>
            <a:r>
              <a:rPr lang="nb-NO" sz="6000" b="1" dirty="0">
                <a:solidFill>
                  <a:srgbClr val="219993"/>
                </a:solidFill>
              </a:rPr>
              <a:t>Naturlig resistens: </a:t>
            </a:r>
          </a:p>
          <a:p>
            <a:r>
              <a:rPr lang="nb-NO" sz="6000" dirty="0"/>
              <a:t>Bakteriene er naturlig resistente overfor enkelte antibiotika. Har eksistert like lenge </a:t>
            </a:r>
            <a:r>
              <a:rPr lang="nb-NO" sz="6000"/>
              <a:t>som </a:t>
            </a:r>
            <a:r>
              <a:rPr lang="nb-NO" sz="6000" smtClean="0"/>
              <a:t>bakterier.</a:t>
            </a:r>
            <a:endParaRPr lang="nb-NO" sz="6000" dirty="0"/>
          </a:p>
          <a:p>
            <a:pPr marL="0" indent="0">
              <a:buNone/>
            </a:pPr>
            <a:r>
              <a:rPr lang="nb-NO" sz="6000" b="1" dirty="0">
                <a:solidFill>
                  <a:srgbClr val="219993"/>
                </a:solidFill>
              </a:rPr>
              <a:t>2. Ervervet resistens: </a:t>
            </a:r>
          </a:p>
          <a:p>
            <a:r>
              <a:rPr lang="nb-NO" sz="6000" dirty="0"/>
              <a:t>Mutasjoner (endringer i arvestoffet), overføres til bakterienes avkom</a:t>
            </a:r>
          </a:p>
          <a:p>
            <a:r>
              <a:rPr lang="nb-NO" sz="6000" dirty="0"/>
              <a:t>Bakteriene deler arvestoff – med sitt avkom og med nabo-bakterier</a:t>
            </a:r>
          </a:p>
          <a:p>
            <a:pPr marL="0" indent="0">
              <a:buNone/>
            </a:pPr>
            <a:r>
              <a:rPr lang="nb-NO" sz="6000" b="1" dirty="0">
                <a:solidFill>
                  <a:srgbClr val="219993"/>
                </a:solidFill>
              </a:rPr>
              <a:t>3. </a:t>
            </a:r>
            <a:r>
              <a:rPr lang="nb-NO" sz="6000" b="1" dirty="0" err="1">
                <a:solidFill>
                  <a:srgbClr val="219993"/>
                </a:solidFill>
              </a:rPr>
              <a:t>Multiresistens</a:t>
            </a:r>
            <a:r>
              <a:rPr lang="nb-NO" sz="6000" b="1" dirty="0">
                <a:solidFill>
                  <a:srgbClr val="219993"/>
                </a:solidFill>
              </a:rPr>
              <a:t>: </a:t>
            </a:r>
          </a:p>
          <a:p>
            <a:r>
              <a:rPr lang="nb-NO" sz="6000" dirty="0"/>
              <a:t> Bakterier resistente mot to eller flere antibiotika</a:t>
            </a:r>
          </a:p>
        </p:txBody>
      </p:sp>
    </p:spTree>
    <p:extLst>
      <p:ext uri="{BB962C8B-B14F-4D97-AF65-F5344CB8AC3E}">
        <p14:creationId xmlns:p14="http://schemas.microsoft.com/office/powerpoint/2010/main" val="658020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8800" b="1" dirty="0" smtClean="0">
                <a:solidFill>
                  <a:srgbClr val="219993"/>
                </a:solidFill>
              </a:rPr>
              <a:t>Hvordan blir bakteriene </a:t>
            </a:r>
            <a:r>
              <a:rPr lang="nb-NO" sz="8800" b="1" smtClean="0">
                <a:solidFill>
                  <a:srgbClr val="219993"/>
                </a:solidFill>
              </a:rPr>
              <a:t>resistente?</a:t>
            </a:r>
            <a:endParaRPr lang="nb-NO" dirty="0"/>
          </a:p>
        </p:txBody>
      </p:sp>
      <p:sp>
        <p:nvSpPr>
          <p:cNvPr id="6" name="Plassholder for innhold 5"/>
          <p:cNvSpPr>
            <a:spLocks noGrp="1"/>
          </p:cNvSpPr>
          <p:nvPr>
            <p:ph idx="1"/>
          </p:nvPr>
        </p:nvSpPr>
        <p:spPr>
          <a:xfrm>
            <a:off x="1676183" y="3650828"/>
            <a:ext cx="12039817" cy="8701669"/>
          </a:xfrm>
        </p:spPr>
        <p:txBody>
          <a:bodyPr>
            <a:normAutofit/>
          </a:bodyPr>
          <a:lstStyle/>
          <a:p>
            <a:pPr marL="0" indent="0">
              <a:buNone/>
            </a:pPr>
            <a:r>
              <a:rPr lang="nb-NO" sz="6000"/>
              <a:t>Overføring av gener</a:t>
            </a:r>
          </a:p>
          <a:p>
            <a:r>
              <a:rPr lang="nb-NO" sz="5400" smtClean="0"/>
              <a:t>Vertikalt</a:t>
            </a:r>
            <a:r>
              <a:rPr lang="nb-NO" sz="5400" dirty="0"/>
              <a:t>:</a:t>
            </a:r>
          </a:p>
          <a:p>
            <a:pPr lvl="1"/>
            <a:r>
              <a:rPr lang="nb-NO" sz="4800" dirty="0"/>
              <a:t>Spontane mutasjoner som overføres til bakterienes avkom</a:t>
            </a:r>
          </a:p>
          <a:p>
            <a:r>
              <a:rPr lang="nb-NO" sz="5400" dirty="0"/>
              <a:t>Horisontalt:</a:t>
            </a:r>
          </a:p>
          <a:p>
            <a:pPr lvl="1"/>
            <a:r>
              <a:rPr lang="nb-NO" sz="4800" dirty="0"/>
              <a:t>Bakteriene deler gener (og dermed egenskaper) med «nabo-bakterier</a:t>
            </a:r>
            <a:r>
              <a:rPr lang="nb-NO" sz="4800"/>
              <a:t>». </a:t>
            </a:r>
            <a:r>
              <a:rPr lang="nb-NO" sz="4800" smtClean="0"/>
              <a:t>D</a:t>
            </a:r>
            <a:r>
              <a:rPr lang="nb-NO" sz="4800" b="1" smtClean="0"/>
              <a:t>ette </a:t>
            </a:r>
            <a:r>
              <a:rPr lang="nb-NO" sz="4800" b="1" dirty="0"/>
              <a:t>kan bety at en harmløs miljøbakterie som utvikler resistens, kan dele denne egenskapen med for eksempel patogene bakterier.</a:t>
            </a:r>
          </a:p>
        </p:txBody>
      </p:sp>
      <p:pic>
        <p:nvPicPr>
          <p:cNvPr id="8" name="Plassholder for innhold 3">
            <a:extLst>
              <a:ext uri="{FF2B5EF4-FFF2-40B4-BE49-F238E27FC236}">
                <a16:creationId xmlns:a16="http://schemas.microsoft.com/office/drawing/2014/main" id="{B8547941-EA72-2240-B847-22F6E71F33E8}"/>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val="0"/>
              </a:ext>
            </a:extLst>
          </a:blip>
          <a:srcRect b="4259"/>
          <a:stretch/>
        </p:blipFill>
        <p:spPr>
          <a:xfrm>
            <a:off x="13758695" y="3967998"/>
            <a:ext cx="10453687" cy="495943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844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b="1" smtClean="0">
                <a:solidFill>
                  <a:srgbClr val="219993"/>
                </a:solidFill>
              </a:rPr>
              <a:t>Filmer</a:t>
            </a:r>
            <a:endParaRPr lang="nb-NO" b="1" dirty="0">
              <a:solidFill>
                <a:srgbClr val="219993"/>
              </a:solidFill>
            </a:endParaRPr>
          </a:p>
        </p:txBody>
      </p:sp>
      <p:sp>
        <p:nvSpPr>
          <p:cNvPr id="5" name="Plassholder for lysbildenummer 4"/>
          <p:cNvSpPr>
            <a:spLocks noGrp="1"/>
          </p:cNvSpPr>
          <p:nvPr>
            <p:ph type="sldNum" sz="quarter" idx="12"/>
          </p:nvPr>
        </p:nvSpPr>
        <p:spPr>
          <a:prstGeom prst="rect">
            <a:avLst/>
          </a:prstGeom>
        </p:spPr>
        <p:txBody>
          <a:bodyPr/>
          <a:lstStyle/>
          <a:p>
            <a:fld id="{E000BCC4-082B-4402-924D-14514480239B}" type="slidenum">
              <a:rPr lang="nb-NO" smtClean="0"/>
              <a:t>6</a:t>
            </a:fld>
            <a:endParaRPr lang="nb-NO"/>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49" y="4302177"/>
            <a:ext cx="5543551" cy="319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98649" y="3225800"/>
            <a:ext cx="8007351" cy="707886"/>
          </a:xfrm>
          <a:prstGeom prst="rect">
            <a:avLst/>
          </a:prstGeom>
          <a:noFill/>
        </p:spPr>
        <p:txBody>
          <a:bodyPr wrap="square" rtlCol="0">
            <a:spAutoFit/>
          </a:bodyPr>
          <a:lstStyle/>
          <a:p>
            <a:r>
              <a:rPr lang="en-US" sz="4000">
                <a:latin typeface="+mj-lt"/>
                <a:hlinkClick r:id="rId4"/>
              </a:rPr>
              <a:t>What causes antibiotic resistance?</a:t>
            </a:r>
            <a:endParaRPr lang="en-US" sz="4000">
              <a:latin typeface="+mj-lt"/>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649" y="9372600"/>
            <a:ext cx="5543551" cy="340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98648" y="8382001"/>
            <a:ext cx="8007351" cy="707886"/>
          </a:xfrm>
          <a:prstGeom prst="rect">
            <a:avLst/>
          </a:prstGeom>
          <a:noFill/>
        </p:spPr>
        <p:txBody>
          <a:bodyPr wrap="square" rtlCol="0">
            <a:spAutoFit/>
          </a:bodyPr>
          <a:lstStyle/>
          <a:p>
            <a:r>
              <a:rPr lang="nb-NO" sz="4000" smtClean="0">
                <a:latin typeface="+mj-lt"/>
                <a:hlinkClick r:id="rId6"/>
              </a:rPr>
              <a:t>NRK super om antibiotikaresistens</a:t>
            </a:r>
            <a:endParaRPr lang="en-US" sz="4000">
              <a:latin typeface="+mj-lt"/>
            </a:endParaRPr>
          </a:p>
        </p:txBody>
      </p:sp>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77638" y="4302178"/>
            <a:ext cx="5821394" cy="319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25238" y="3225800"/>
            <a:ext cx="7670800" cy="707886"/>
          </a:xfrm>
          <a:prstGeom prst="rect">
            <a:avLst/>
          </a:prstGeom>
          <a:noFill/>
        </p:spPr>
        <p:txBody>
          <a:bodyPr wrap="square" rtlCol="0">
            <a:spAutoFit/>
          </a:bodyPr>
          <a:lstStyle/>
          <a:p>
            <a:r>
              <a:rPr lang="nb-NO" sz="4000">
                <a:solidFill>
                  <a:prstClr val="black"/>
                </a:solidFill>
                <a:latin typeface="+mj-lt"/>
                <a:hlinkClick r:id="rId8"/>
              </a:rPr>
              <a:t>How antibiotic resistance </a:t>
            </a:r>
            <a:r>
              <a:rPr lang="nb-NO" sz="4000" smtClean="0">
                <a:solidFill>
                  <a:prstClr val="black"/>
                </a:solidFill>
                <a:latin typeface="+mj-lt"/>
                <a:hlinkClick r:id="rId8"/>
              </a:rPr>
              <a:t>arises</a:t>
            </a:r>
            <a:endParaRPr lang="nb-NO" sz="4000">
              <a:solidFill>
                <a:prstClr val="black"/>
              </a:solidFill>
              <a:latin typeface="+mj-lt"/>
            </a:endParaRPr>
          </a:p>
        </p:txBody>
      </p:sp>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77638" y="9372600"/>
            <a:ext cx="5456237" cy="317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577638" y="8019129"/>
            <a:ext cx="6024562" cy="1323439"/>
          </a:xfrm>
          <a:prstGeom prst="rect">
            <a:avLst/>
          </a:prstGeom>
          <a:noFill/>
        </p:spPr>
        <p:txBody>
          <a:bodyPr wrap="square" rtlCol="0">
            <a:spAutoFit/>
          </a:bodyPr>
          <a:lstStyle/>
          <a:p>
            <a:r>
              <a:rPr lang="en-US" sz="4000">
                <a:latin typeface="+mj-lt"/>
                <a:hlinkClick r:id="rId10"/>
              </a:rPr>
              <a:t>The Evolution of Bacteria on a “Mega-Plate” Petri Dish </a:t>
            </a:r>
            <a:endParaRPr lang="en-US" sz="4000">
              <a:latin typeface="+mj-lt"/>
            </a:endParaRPr>
          </a:p>
        </p:txBody>
      </p:sp>
    </p:spTree>
    <p:extLst>
      <p:ext uri="{BB962C8B-B14F-4D97-AF65-F5344CB8AC3E}">
        <p14:creationId xmlns:p14="http://schemas.microsoft.com/office/powerpoint/2010/main" val="220252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762220" y="2942662"/>
            <a:ext cx="6341223" cy="4877864"/>
          </a:xfrm>
          <a:prstGeom prst="rect">
            <a:avLst/>
          </a:prstGeom>
        </p:spPr>
      </p:pic>
      <p:sp>
        <p:nvSpPr>
          <p:cNvPr id="2" name="Title 1"/>
          <p:cNvSpPr>
            <a:spLocks noGrp="1"/>
          </p:cNvSpPr>
          <p:nvPr>
            <p:ph type="title"/>
          </p:nvPr>
        </p:nvSpPr>
        <p:spPr/>
        <p:txBody>
          <a:bodyPr>
            <a:normAutofit/>
          </a:bodyPr>
          <a:lstStyle/>
          <a:p>
            <a:r>
              <a:rPr lang="nb-NO" sz="9600" b="1" smtClean="0">
                <a:solidFill>
                  <a:srgbClr val="219993"/>
                </a:solidFill>
              </a:rPr>
              <a:t>2. Antibiotika</a:t>
            </a:r>
            <a:endParaRPr lang="nb-NO" dirty="0"/>
          </a:p>
        </p:txBody>
      </p:sp>
      <p:sp>
        <p:nvSpPr>
          <p:cNvPr id="3" name="Content Placeholder 2"/>
          <p:cNvSpPr>
            <a:spLocks noGrp="1"/>
          </p:cNvSpPr>
          <p:nvPr>
            <p:ph idx="1"/>
          </p:nvPr>
        </p:nvSpPr>
        <p:spPr>
          <a:xfrm>
            <a:off x="1676183" y="3650828"/>
            <a:ext cx="15793670" cy="8701669"/>
          </a:xfrm>
        </p:spPr>
        <p:txBody>
          <a:bodyPr>
            <a:normAutofit/>
          </a:bodyPr>
          <a:lstStyle/>
          <a:p>
            <a:pPr>
              <a:buFont typeface="Arial" panose="020B0604020202020204" pitchFamily="34" charset="0"/>
              <a:buChar char="•"/>
            </a:pPr>
            <a:r>
              <a:rPr lang="nb-NO" sz="6000" b="1" dirty="0">
                <a:solidFill>
                  <a:srgbClr val="219993"/>
                </a:solidFill>
              </a:rPr>
              <a:t>Antimikrobielle midler </a:t>
            </a:r>
            <a:r>
              <a:rPr lang="nb-NO" sz="6000" dirty="0">
                <a:solidFill>
                  <a:schemeClr val="tx1"/>
                </a:solidFill>
              </a:rPr>
              <a:t>med biologisk opprinnelse og etter hvert </a:t>
            </a:r>
            <a:r>
              <a:rPr lang="nb-NO" sz="6000">
                <a:solidFill>
                  <a:schemeClr val="tx1"/>
                </a:solidFill>
              </a:rPr>
              <a:t>syntetisk </a:t>
            </a:r>
            <a:r>
              <a:rPr lang="nb-NO" sz="6000" smtClean="0">
                <a:solidFill>
                  <a:schemeClr val="tx1"/>
                </a:solidFill>
              </a:rPr>
              <a:t>utviklet. Eksempel: </a:t>
            </a:r>
            <a:r>
              <a:rPr lang="nb-NO" sz="6000" dirty="0">
                <a:solidFill>
                  <a:schemeClr val="tx1"/>
                </a:solidFill>
              </a:rPr>
              <a:t>penicillin som blir skilt ut av </a:t>
            </a:r>
            <a:r>
              <a:rPr lang="nb-NO" sz="6000">
                <a:solidFill>
                  <a:schemeClr val="tx1"/>
                </a:solidFill>
              </a:rPr>
              <a:t>en </a:t>
            </a:r>
            <a:r>
              <a:rPr lang="nb-NO" sz="6000" smtClean="0">
                <a:solidFill>
                  <a:schemeClr val="tx1"/>
                </a:solidFill>
              </a:rPr>
              <a:t>muggsopp</a:t>
            </a:r>
            <a:endParaRPr lang="nb-NO" sz="6000" dirty="0" smtClean="0">
              <a:solidFill>
                <a:schemeClr val="tx1"/>
              </a:solidFill>
            </a:endParaRPr>
          </a:p>
          <a:p>
            <a:pPr>
              <a:buFont typeface="Arial" panose="020B0604020202020204" pitchFamily="34" charset="0"/>
              <a:buChar char="•"/>
            </a:pPr>
            <a:r>
              <a:rPr lang="nb-NO" sz="6000" b="1" smtClean="0">
                <a:solidFill>
                  <a:srgbClr val="219993"/>
                </a:solidFill>
              </a:rPr>
              <a:t>Antibiotika</a:t>
            </a:r>
            <a:r>
              <a:rPr lang="nb-NO" sz="6000" smtClean="0"/>
              <a:t> </a:t>
            </a:r>
            <a:r>
              <a:rPr lang="nb-NO" sz="6000" dirty="0"/>
              <a:t>angriper </a:t>
            </a:r>
            <a:r>
              <a:rPr lang="nb-NO" sz="6000" b="1" dirty="0" smtClean="0"/>
              <a:t>bakterier</a:t>
            </a:r>
            <a:r>
              <a:rPr lang="nb-NO" sz="6000" dirty="0" smtClean="0"/>
              <a:t> </a:t>
            </a:r>
            <a:r>
              <a:rPr lang="nb-NO" sz="6000" dirty="0"/>
              <a:t>og virker forskjellig på bakteriene</a:t>
            </a:r>
            <a:r>
              <a:rPr lang="nb-NO" sz="6000"/>
              <a:t>: </a:t>
            </a:r>
            <a:endParaRPr lang="nb-NO" sz="6000" dirty="0"/>
          </a:p>
          <a:p>
            <a:pPr lvl="1"/>
            <a:r>
              <a:rPr lang="nb-NO" sz="4800" b="1" smtClean="0"/>
              <a:t>Baktericide</a:t>
            </a:r>
            <a:r>
              <a:rPr lang="nb-NO" sz="4800" smtClean="0"/>
              <a:t> </a:t>
            </a:r>
            <a:r>
              <a:rPr lang="nb-NO" sz="4800" dirty="0" smtClean="0"/>
              <a:t>– </a:t>
            </a:r>
            <a:r>
              <a:rPr lang="nb-NO" sz="4800" b="1">
                <a:solidFill>
                  <a:srgbClr val="219993"/>
                </a:solidFill>
              </a:rPr>
              <a:t>dreper</a:t>
            </a:r>
            <a:r>
              <a:rPr lang="nb-NO" sz="4800"/>
              <a:t> </a:t>
            </a:r>
            <a:r>
              <a:rPr lang="nb-NO" sz="4800" smtClean="0"/>
              <a:t>bakterier</a:t>
            </a:r>
          </a:p>
          <a:p>
            <a:pPr lvl="1"/>
            <a:r>
              <a:rPr lang="nb-NO" sz="4800" b="1" smtClean="0"/>
              <a:t>Bakteriostatiske</a:t>
            </a:r>
            <a:r>
              <a:rPr lang="nb-NO" sz="4800" smtClean="0"/>
              <a:t> </a:t>
            </a:r>
            <a:r>
              <a:rPr lang="nb-NO" sz="4800" dirty="0" smtClean="0"/>
              <a:t>– </a:t>
            </a:r>
            <a:r>
              <a:rPr lang="nb-NO" sz="4800" b="1" dirty="0">
                <a:solidFill>
                  <a:srgbClr val="219993"/>
                </a:solidFill>
              </a:rPr>
              <a:t>hemmer</a:t>
            </a:r>
            <a:r>
              <a:rPr lang="nb-NO" sz="4800" dirty="0"/>
              <a:t> veksten av </a:t>
            </a:r>
            <a:r>
              <a:rPr lang="nb-NO" sz="4800" dirty="0" smtClean="0"/>
              <a:t>bakterier</a:t>
            </a:r>
          </a:p>
          <a:p>
            <a:pPr marL="0" indent="0">
              <a:buNone/>
            </a:pPr>
            <a:endParaRPr lang="nb-NO" sz="4800" dirty="0"/>
          </a:p>
          <a:p>
            <a:pPr marL="0" indent="0">
              <a:buNone/>
            </a:pPr>
            <a:endParaRPr lang="nb-NO" sz="4800" dirty="0" smtClean="0"/>
          </a:p>
          <a:p>
            <a:pPr marL="0" indent="0">
              <a:buNone/>
            </a:pPr>
            <a:endParaRPr lang="nb-NO" b="1" dirty="0" smtClean="0"/>
          </a:p>
          <a:p>
            <a:pPr marL="0" indent="0">
              <a:buNone/>
            </a:pPr>
            <a:endParaRPr lang="nb-NO" dirty="0" smtClean="0"/>
          </a:p>
          <a:p>
            <a:pPr marL="0" indent="0">
              <a:buNone/>
            </a:pPr>
            <a:endParaRPr lang="nb-NO" dirty="0"/>
          </a:p>
          <a:p>
            <a:pPr marL="0" indent="0">
              <a:buNone/>
            </a:pPr>
            <a:endParaRPr lang="nb-NO" dirty="0"/>
          </a:p>
        </p:txBody>
      </p:sp>
      <p:sp>
        <p:nvSpPr>
          <p:cNvPr id="7" name="Slide Number Placeholder 6"/>
          <p:cNvSpPr>
            <a:spLocks noGrp="1"/>
          </p:cNvSpPr>
          <p:nvPr>
            <p:ph type="sldNum" sz="quarter" idx="12"/>
          </p:nvPr>
        </p:nvSpPr>
        <p:spPr/>
        <p:txBody>
          <a:bodyPr/>
          <a:lstStyle/>
          <a:p>
            <a:fld id="{E000BCC4-082B-4402-924D-14514480239B}" type="slidenum">
              <a:rPr lang="nb-NO" smtClean="0"/>
              <a:t>7</a:t>
            </a:fld>
            <a:endParaRPr lang="nb-NO" dirty="0"/>
          </a:p>
        </p:txBody>
      </p:sp>
    </p:spTree>
    <p:extLst>
      <p:ext uri="{BB962C8B-B14F-4D97-AF65-F5344CB8AC3E}">
        <p14:creationId xmlns:p14="http://schemas.microsoft.com/office/powerpoint/2010/main" val="36344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p:cNvSpPr>
            <a:spLocks noGrp="1"/>
          </p:cNvSpPr>
          <p:nvPr>
            <p:ph type="title"/>
          </p:nvPr>
        </p:nvSpPr>
        <p:spPr/>
        <p:txBody>
          <a:bodyPr>
            <a:normAutofit/>
          </a:bodyPr>
          <a:lstStyle/>
          <a:p>
            <a:r>
              <a:rPr lang="nb-NO" altLang="en-US" sz="7200" b="1" dirty="0" smtClean="0">
                <a:solidFill>
                  <a:srgbClr val="219993"/>
                </a:solidFill>
              </a:rPr>
              <a:t>Oppdagelsen </a:t>
            </a:r>
            <a:r>
              <a:rPr lang="nb-NO" altLang="en-US" sz="7200" b="1" smtClean="0">
                <a:solidFill>
                  <a:srgbClr val="219993"/>
                </a:solidFill>
              </a:rPr>
              <a:t>av antibiotika</a:t>
            </a:r>
            <a:endParaRPr lang="nb-NO" altLang="en-US" sz="7200" b="1" dirty="0" smtClean="0">
              <a:solidFill>
                <a:srgbClr val="219993"/>
              </a:solidFill>
            </a:endParaRPr>
          </a:p>
        </p:txBody>
      </p:sp>
      <p:sp>
        <p:nvSpPr>
          <p:cNvPr id="5" name="Slide Number Placeholder 4"/>
          <p:cNvSpPr>
            <a:spLocks noGrp="1"/>
          </p:cNvSpPr>
          <p:nvPr>
            <p:ph type="sldNum" sz="quarter" idx="12"/>
          </p:nvPr>
        </p:nvSpPr>
        <p:spPr/>
        <p:txBody>
          <a:bodyPr/>
          <a:lstStyle/>
          <a:p>
            <a:fld id="{E000BCC4-082B-4402-924D-14514480239B}" type="slidenum">
              <a:rPr lang="nb-NO" smtClean="0"/>
              <a:t>8</a:t>
            </a:fld>
            <a:endParaRPr lang="nb-NO"/>
          </a:p>
        </p:txBody>
      </p:sp>
      <p:sp>
        <p:nvSpPr>
          <p:cNvPr id="9" name="Rektangel 8"/>
          <p:cNvSpPr/>
          <p:nvPr/>
        </p:nvSpPr>
        <p:spPr bwMode="auto">
          <a:xfrm>
            <a:off x="1467854" y="2863516"/>
            <a:ext cx="15328230" cy="9240252"/>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nchorCtr="0"/>
          <a:lstStyle/>
          <a:p>
            <a:pPr marL="685800" indent="-685800">
              <a:buFont typeface="Arial" panose="020B0604020202020204" pitchFamily="34" charset="0"/>
              <a:buChar char="•"/>
              <a:defRPr/>
            </a:pPr>
            <a:r>
              <a:rPr lang="nb-NO" sz="6000" dirty="0">
                <a:solidFill>
                  <a:schemeClr val="tx1"/>
                </a:solidFill>
              </a:rPr>
              <a:t>I 1928 ble penicillin oppdaget </a:t>
            </a:r>
            <a:r>
              <a:rPr lang="nb-NO" sz="6000" dirty="0" smtClean="0">
                <a:solidFill>
                  <a:schemeClr val="tx1"/>
                </a:solidFill>
              </a:rPr>
              <a:t> </a:t>
            </a:r>
            <a:r>
              <a:rPr lang="nb-NO" sz="6000" dirty="0">
                <a:solidFill>
                  <a:schemeClr val="tx1"/>
                </a:solidFill>
              </a:rPr>
              <a:t>av </a:t>
            </a:r>
            <a:r>
              <a:rPr lang="en-US" sz="6000" smtClean="0">
                <a:solidFill>
                  <a:schemeClr val="tx1"/>
                </a:solidFill>
              </a:rPr>
              <a:t>Alexander Fleming</a:t>
            </a:r>
            <a:r>
              <a:rPr lang="nb-NO" sz="6000" smtClean="0">
                <a:solidFill>
                  <a:schemeClr val="tx1"/>
                </a:solidFill>
              </a:rPr>
              <a:t> </a:t>
            </a:r>
            <a:endParaRPr lang="nb-NO" sz="6000" dirty="0" smtClean="0">
              <a:solidFill>
                <a:schemeClr val="tx1"/>
              </a:solidFill>
            </a:endParaRPr>
          </a:p>
          <a:p>
            <a:pPr marL="685800" indent="-685800">
              <a:buFont typeface="Arial" panose="020B0604020202020204" pitchFamily="34" charset="0"/>
              <a:buChar char="•"/>
              <a:defRPr/>
            </a:pPr>
            <a:r>
              <a:rPr lang="nb-NO" sz="6000" dirty="0" smtClean="0">
                <a:solidFill>
                  <a:schemeClr val="tx1"/>
                </a:solidFill>
              </a:rPr>
              <a:t>Først </a:t>
            </a:r>
            <a:r>
              <a:rPr lang="nb-NO" sz="6000" dirty="0">
                <a:solidFill>
                  <a:schemeClr val="tx1"/>
                </a:solidFill>
              </a:rPr>
              <a:t>på </a:t>
            </a:r>
            <a:r>
              <a:rPr lang="nb-NO" sz="6000" dirty="0" smtClean="0">
                <a:solidFill>
                  <a:schemeClr val="tx1"/>
                </a:solidFill>
              </a:rPr>
              <a:t>1940-tallet </a:t>
            </a:r>
            <a:r>
              <a:rPr lang="nb-NO" sz="6000" dirty="0">
                <a:solidFill>
                  <a:schemeClr val="tx1"/>
                </a:solidFill>
              </a:rPr>
              <a:t>ble penicillin tatt ordentlig </a:t>
            </a:r>
            <a:r>
              <a:rPr lang="nb-NO" sz="6000">
                <a:solidFill>
                  <a:schemeClr val="tx1"/>
                </a:solidFill>
              </a:rPr>
              <a:t>i </a:t>
            </a:r>
            <a:r>
              <a:rPr lang="nb-NO" sz="6000" smtClean="0">
                <a:solidFill>
                  <a:schemeClr val="tx1"/>
                </a:solidFill>
              </a:rPr>
              <a:t>bruk</a:t>
            </a:r>
            <a:endParaRPr lang="en-US" sz="6000" dirty="0" smtClean="0">
              <a:solidFill>
                <a:schemeClr val="tx1"/>
              </a:solidFill>
            </a:endParaRPr>
          </a:p>
          <a:p>
            <a:pPr marL="685800" indent="-685800">
              <a:buFont typeface="Arial" panose="020B0604020202020204" pitchFamily="34" charset="0"/>
              <a:buChar char="•"/>
              <a:defRPr/>
            </a:pPr>
            <a:r>
              <a:rPr lang="en-US" sz="6000" dirty="0" err="1" smtClean="0">
                <a:solidFill>
                  <a:schemeClr val="tx1"/>
                </a:solidFill>
              </a:rPr>
              <a:t>Allerede</a:t>
            </a:r>
            <a:r>
              <a:rPr lang="en-US" sz="6000" dirty="0" smtClean="0">
                <a:solidFill>
                  <a:schemeClr val="tx1"/>
                </a:solidFill>
              </a:rPr>
              <a:t> i 1945 i </a:t>
            </a:r>
            <a:r>
              <a:rPr lang="en-US" sz="6000" dirty="0" err="1" smtClean="0">
                <a:solidFill>
                  <a:schemeClr val="tx1"/>
                </a:solidFill>
              </a:rPr>
              <a:t>forbindelse</a:t>
            </a:r>
            <a:r>
              <a:rPr lang="en-US" sz="6000" dirty="0" smtClean="0">
                <a:solidFill>
                  <a:schemeClr val="tx1"/>
                </a:solidFill>
              </a:rPr>
              <a:t> med at </a:t>
            </a:r>
            <a:r>
              <a:rPr lang="en-US" sz="6000" dirty="0" err="1" smtClean="0">
                <a:solidFill>
                  <a:schemeClr val="tx1"/>
                </a:solidFill>
              </a:rPr>
              <a:t>han</a:t>
            </a:r>
            <a:r>
              <a:rPr lang="en-US" sz="6000" dirty="0" smtClean="0">
                <a:solidFill>
                  <a:schemeClr val="tx1"/>
                </a:solidFill>
              </a:rPr>
              <a:t> </a:t>
            </a:r>
            <a:r>
              <a:rPr lang="en-US" sz="6000" dirty="0" err="1" smtClean="0">
                <a:solidFill>
                  <a:schemeClr val="tx1"/>
                </a:solidFill>
              </a:rPr>
              <a:t>mottok</a:t>
            </a:r>
            <a:r>
              <a:rPr lang="en-US" sz="6000" dirty="0" smtClean="0">
                <a:solidFill>
                  <a:schemeClr val="tx1"/>
                </a:solidFill>
              </a:rPr>
              <a:t> </a:t>
            </a:r>
            <a:r>
              <a:rPr lang="en-US" sz="6000" dirty="0" err="1" smtClean="0">
                <a:solidFill>
                  <a:schemeClr val="tx1"/>
                </a:solidFill>
              </a:rPr>
              <a:t>Nobelprisen</a:t>
            </a:r>
            <a:r>
              <a:rPr lang="en-US" sz="6000" dirty="0" smtClean="0">
                <a:solidFill>
                  <a:schemeClr val="tx1"/>
                </a:solidFill>
              </a:rPr>
              <a:t> </a:t>
            </a:r>
            <a:r>
              <a:rPr lang="en-US" sz="6000" dirty="0" err="1" smtClean="0">
                <a:solidFill>
                  <a:schemeClr val="tx1"/>
                </a:solidFill>
              </a:rPr>
              <a:t>i</a:t>
            </a:r>
            <a:r>
              <a:rPr lang="en-US" sz="6000" dirty="0" smtClean="0">
                <a:solidFill>
                  <a:schemeClr val="tx1"/>
                </a:solidFill>
              </a:rPr>
              <a:t> </a:t>
            </a:r>
            <a:r>
              <a:rPr lang="en-US" sz="6000" dirty="0" err="1" smtClean="0">
                <a:solidFill>
                  <a:schemeClr val="tx1"/>
                </a:solidFill>
              </a:rPr>
              <a:t>medisin</a:t>
            </a:r>
            <a:r>
              <a:rPr lang="en-US" sz="6000" smtClean="0">
                <a:solidFill>
                  <a:schemeClr val="tx1"/>
                </a:solidFill>
              </a:rPr>
              <a:t>, advarte </a:t>
            </a:r>
            <a:r>
              <a:rPr lang="en-US" sz="6000" dirty="0" err="1" smtClean="0">
                <a:solidFill>
                  <a:schemeClr val="tx1"/>
                </a:solidFill>
              </a:rPr>
              <a:t>han</a:t>
            </a:r>
            <a:r>
              <a:rPr lang="en-US" sz="6000" dirty="0" smtClean="0">
                <a:solidFill>
                  <a:schemeClr val="tx1"/>
                </a:solidFill>
              </a:rPr>
              <a:t> mot </a:t>
            </a:r>
            <a:r>
              <a:rPr lang="en-US" sz="6000" dirty="0" err="1" smtClean="0">
                <a:solidFill>
                  <a:schemeClr val="tx1"/>
                </a:solidFill>
              </a:rPr>
              <a:t>overdreven</a:t>
            </a:r>
            <a:r>
              <a:rPr lang="en-US" sz="6000" dirty="0" smtClean="0">
                <a:solidFill>
                  <a:schemeClr val="tx1"/>
                </a:solidFill>
              </a:rPr>
              <a:t> </a:t>
            </a:r>
            <a:r>
              <a:rPr lang="en-US" sz="6000" dirty="0" err="1" smtClean="0">
                <a:solidFill>
                  <a:schemeClr val="tx1"/>
                </a:solidFill>
              </a:rPr>
              <a:t>bruk</a:t>
            </a:r>
            <a:r>
              <a:rPr lang="en-US" sz="6000" dirty="0" smtClean="0">
                <a:solidFill>
                  <a:schemeClr val="tx1"/>
                </a:solidFill>
              </a:rPr>
              <a:t> </a:t>
            </a:r>
            <a:r>
              <a:rPr lang="en-US" sz="6000" dirty="0" err="1" smtClean="0">
                <a:solidFill>
                  <a:schemeClr val="tx1"/>
                </a:solidFill>
              </a:rPr>
              <a:t>og</a:t>
            </a:r>
            <a:r>
              <a:rPr lang="en-US" sz="6000" dirty="0" smtClean="0">
                <a:solidFill>
                  <a:schemeClr val="tx1"/>
                </a:solidFill>
              </a:rPr>
              <a:t> </a:t>
            </a:r>
            <a:r>
              <a:rPr lang="en-US" sz="6000" dirty="0" err="1" smtClean="0">
                <a:solidFill>
                  <a:schemeClr val="tx1"/>
                </a:solidFill>
              </a:rPr>
              <a:t>resistens</a:t>
            </a:r>
            <a:r>
              <a:rPr lang="en-US" sz="6000" dirty="0" smtClean="0">
                <a:solidFill>
                  <a:schemeClr val="tx1"/>
                </a:solidFill>
              </a:rPr>
              <a:t> </a:t>
            </a:r>
            <a:r>
              <a:rPr lang="nb-NO" sz="6000" dirty="0" smtClean="0">
                <a:solidFill>
                  <a:schemeClr val="tx1"/>
                </a:solidFill>
              </a:rPr>
              <a:t>i </a:t>
            </a:r>
            <a:r>
              <a:rPr lang="nb-NO" sz="6000" dirty="0">
                <a:solidFill>
                  <a:schemeClr val="tx1"/>
                </a:solidFill>
              </a:rPr>
              <a:t>sin takketalen </a:t>
            </a:r>
            <a:r>
              <a:rPr lang="nb-NO" sz="6000">
                <a:solidFill>
                  <a:schemeClr val="tx1"/>
                </a:solidFill>
              </a:rPr>
              <a:t>sin</a:t>
            </a:r>
            <a:r>
              <a:rPr lang="en-US" sz="6000" smtClean="0">
                <a:solidFill>
                  <a:schemeClr val="tx1"/>
                </a:solidFill>
              </a:rPr>
              <a:t>!</a:t>
            </a:r>
            <a:endParaRPr lang="nb-NO" sz="4000" dirty="0">
              <a:solidFill>
                <a:schemeClr val="tx1"/>
              </a:solidFill>
            </a:endParaRPr>
          </a:p>
        </p:txBody>
      </p:sp>
      <p:pic>
        <p:nvPicPr>
          <p:cNvPr id="38922" name="Picture 2" descr="http://a3.files.biography.com/image/upload/c_fill,cs_srgb,dpr_1.0,g_face,h_300,q_80,w_300/MTE5NDg0MDU0OTY1MTU5NDM5.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515431" y="7849019"/>
            <a:ext cx="5865394" cy="586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515431" y="0"/>
            <a:ext cx="5865394" cy="78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568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sz="8800" b="1" dirty="0">
                <a:solidFill>
                  <a:srgbClr val="219993"/>
                </a:solidFill>
              </a:rPr>
              <a:t>Noen</a:t>
            </a:r>
            <a:r>
              <a:rPr lang="nb-NO" dirty="0" smtClean="0"/>
              <a:t> </a:t>
            </a:r>
            <a:r>
              <a:rPr lang="nb-NO" sz="8800" b="1" dirty="0">
                <a:solidFill>
                  <a:srgbClr val="219993"/>
                </a:solidFill>
              </a:rPr>
              <a:t>antibiotika gjennom historien</a:t>
            </a:r>
          </a:p>
        </p:txBody>
      </p:sp>
      <p:sp>
        <p:nvSpPr>
          <p:cNvPr id="8" name="Plassholder for tekst 7"/>
          <p:cNvSpPr>
            <a:spLocks noGrp="1"/>
          </p:cNvSpPr>
          <p:nvPr>
            <p:ph idx="1"/>
          </p:nvPr>
        </p:nvSpPr>
        <p:spPr/>
        <p:txBody>
          <a:bodyPr>
            <a:normAutofit/>
          </a:bodyPr>
          <a:lstStyle/>
          <a:p>
            <a:r>
              <a:rPr lang="nb-NO" sz="5400" dirty="0" smtClean="0"/>
              <a:t>Penicillin – 1928, kommersielt </a:t>
            </a:r>
            <a:r>
              <a:rPr lang="nb-NO" sz="5400" smtClean="0"/>
              <a:t>tilgjengelig i løpet av </a:t>
            </a:r>
            <a:r>
              <a:rPr lang="nb-NO" sz="5400" dirty="0" smtClean="0"/>
              <a:t>2. verdenskrig</a:t>
            </a:r>
          </a:p>
          <a:p>
            <a:r>
              <a:rPr lang="nb-NO" sz="5400" dirty="0" err="1" smtClean="0"/>
              <a:t>Chlortetracyclin</a:t>
            </a:r>
            <a:r>
              <a:rPr lang="nb-NO" sz="5400" dirty="0" smtClean="0"/>
              <a:t> (Aureomycin) – 1945, tatt i bruk som vekstfremmer i kjøttindustrien</a:t>
            </a:r>
          </a:p>
          <a:p>
            <a:r>
              <a:rPr lang="nb-NO" sz="5400" dirty="0" err="1" smtClean="0"/>
              <a:t>Fluoroquinoloner</a:t>
            </a:r>
            <a:r>
              <a:rPr lang="nb-NO" sz="5400" dirty="0" smtClean="0"/>
              <a:t> (</a:t>
            </a:r>
            <a:r>
              <a:rPr lang="nb-NO" sz="5400" dirty="0" err="1" smtClean="0"/>
              <a:t>Nalidixin</a:t>
            </a:r>
            <a:r>
              <a:rPr lang="nb-NO" sz="5400" dirty="0" smtClean="0"/>
              <a:t> syre) – 1962, et av de første syntetiske antibiotikum og et av verdens </a:t>
            </a:r>
            <a:r>
              <a:rPr lang="nb-NO" sz="5400" smtClean="0"/>
              <a:t>mest brukte</a:t>
            </a:r>
          </a:p>
          <a:p>
            <a:endParaRPr lang="nb-NO" sz="5400"/>
          </a:p>
          <a:p>
            <a:r>
              <a:rPr lang="nb-NO" sz="5400" smtClean="0"/>
              <a:t>Siden 80-tallet: ikke oppdaget nye klasser antibiotika</a:t>
            </a:r>
            <a:endParaRPr lang="nb-NO" sz="5400" dirty="0" smtClean="0"/>
          </a:p>
          <a:p>
            <a:pPr marL="0" indent="0">
              <a:buNone/>
            </a:pPr>
            <a:endParaRPr lang="nb-NO" dirty="0" smtClean="0"/>
          </a:p>
        </p:txBody>
      </p:sp>
    </p:spTree>
    <p:extLst>
      <p:ext uri="{BB962C8B-B14F-4D97-AF65-F5344CB8AC3E}">
        <p14:creationId xmlns:p14="http://schemas.microsoft.com/office/powerpoint/2010/main" val="2926042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ASP-KAS-FHI templat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EEEC2D-795F-4AE0-9591-1A42C4F12E80}" vid="{38877843-4B1D-4AE0-98F8-B46E564731E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6EC19D615AC3748B5323C2DFBC5D0BD" ma:contentTypeVersion="5" ma:contentTypeDescription="Opprett et nytt dokument." ma:contentTypeScope="" ma:versionID="9de626ebdec54095d4da1d1dcb065e6e">
  <xsd:schema xmlns:xsd="http://www.w3.org/2001/XMLSchema" xmlns:xs="http://www.w3.org/2001/XMLSchema" xmlns:p="http://schemas.microsoft.com/office/2006/metadata/properties" xmlns:ns1="http://schemas.microsoft.com/sharepoint/v3" xmlns:ns2="1efd57d9-e196-426d-8733-cdf19f155125" targetNamespace="http://schemas.microsoft.com/office/2006/metadata/properties" ma:root="true" ma:fieldsID="821d6c4b966d1955c56f2f1943c6653a" ns1:_="" ns2:_="">
    <xsd:import namespace="http://schemas.microsoft.com/sharepoint/v3"/>
    <xsd:import namespace="1efd57d9-e196-426d-8733-cdf19f15512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5"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fd57d9-e196-426d-8733-cdf19f155125" elementFormDefault="qualified">
    <xsd:import namespace="http://schemas.microsoft.com/office/2006/documentManagement/types"/>
    <xsd:import namespace="http://schemas.microsoft.com/office/infopath/2007/PartnerControls"/>
    <xsd:element name="SharedWithUsers" ma:index="10" nillable="true" ma:displayName="Delt med"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holdstype"/>
        <xsd:element ref="dc:title" minOccurs="0" maxOccurs="1" ma:index="3"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7C5006-BAA8-4040-8B34-6D0E48C8BFFB}">
  <ds:schemaRefs>
    <ds:schemaRef ds:uri="http://schemas.microsoft.com/sharepoint/v3/contenttype/forms"/>
  </ds:schemaRefs>
</ds:datastoreItem>
</file>

<file path=customXml/itemProps2.xml><?xml version="1.0" encoding="utf-8"?>
<ds:datastoreItem xmlns:ds="http://schemas.openxmlformats.org/officeDocument/2006/customXml" ds:itemID="{C9F5398A-27CC-4058-AD3C-B52C45C781FD}">
  <ds:schemaRefs>
    <ds:schemaRef ds:uri="http://schemas.openxmlformats.org/package/2006/metadata/core-properties"/>
    <ds:schemaRef ds:uri="http://schemas.microsoft.com/office/2006/documentManagement/types"/>
    <ds:schemaRef ds:uri="http://schemas.microsoft.com/office/infopath/2007/PartnerControls"/>
    <ds:schemaRef ds:uri="1efd57d9-e196-426d-8733-cdf19f155125"/>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6012C50C-F476-47C4-8FC7-757C9B4FD9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fd57d9-e196-426d-8733-cdf19f15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15028</TotalTime>
  <Words>4147</Words>
  <Application>Microsoft Office PowerPoint</Application>
  <PresentationFormat>Custom</PresentationFormat>
  <Paragraphs>368</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Calibri Light</vt:lpstr>
      <vt:lpstr>Wingdings</vt:lpstr>
      <vt:lpstr>ヒラギノ角ゴ Pro W3</vt:lpstr>
      <vt:lpstr>ASP-KAS-FHI template2</vt:lpstr>
      <vt:lpstr>Antibiotikaresistens  nasjonalt og globalt</vt:lpstr>
      <vt:lpstr>Disposisjon</vt:lpstr>
      <vt:lpstr>1. Bakterier</vt:lpstr>
      <vt:lpstr>Antibiotikaresistens (AMR)</vt:lpstr>
      <vt:lpstr>Hvordan blir bakteriene resistente?</vt:lpstr>
      <vt:lpstr>Filmer</vt:lpstr>
      <vt:lpstr>2. Antibiotika</vt:lpstr>
      <vt:lpstr>Oppdagelsen av antibiotika</vt:lpstr>
      <vt:lpstr>Noen antibiotika gjennom historien</vt:lpstr>
      <vt:lpstr>3. Bruk av antibiotika globalt</vt:lpstr>
      <vt:lpstr>4. Antibiotikaresistens globalt</vt:lpstr>
      <vt:lpstr> Antibiotikaresistens spres med mennesker, dyr og varer </vt:lpstr>
      <vt:lpstr>Eksempel på spredning av AMR</vt:lpstr>
      <vt:lpstr>Status AMR globalt</vt:lpstr>
      <vt:lpstr>AMR – et global folkehelseproblem</vt:lpstr>
      <vt:lpstr>5. Antibiotika i Norge</vt:lpstr>
      <vt:lpstr>Antibiotika til mennesker og dyr i Norge</vt:lpstr>
      <vt:lpstr>Smalspektret antibiotika</vt:lpstr>
      <vt:lpstr>  </vt:lpstr>
      <vt:lpstr>Antibiotikabruk i norske sykehjem </vt:lpstr>
      <vt:lpstr>Antibiotikabruk i allmennpraksis/legevakt</vt:lpstr>
      <vt:lpstr>Alder og kjønn</vt:lpstr>
      <vt:lpstr>6. Antibiotikaresistens i Norge </vt:lpstr>
      <vt:lpstr>… men også i Norge øker forekomst av resistens</vt:lpstr>
      <vt:lpstr>Sammenheng mellom forbruk og resistens</vt:lpstr>
      <vt:lpstr>Tiltak mot antibiotikaresistens – fire pilarer</vt:lpstr>
      <vt:lpstr>Oppsummering</vt:lpstr>
      <vt:lpstr>Kilder:</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Storehagen, Live</dc:creator>
  <cp:lastModifiedBy>Sigurd Høye</cp:lastModifiedBy>
  <cp:revision>554</cp:revision>
  <cp:lastPrinted>2022-10-18T12:17:15Z</cp:lastPrinted>
  <dcterms:created xsi:type="dcterms:W3CDTF">2018-02-21T08:05:42Z</dcterms:created>
  <dcterms:modified xsi:type="dcterms:W3CDTF">2023-10-24T21:55:42Z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0x01010016EC19D615AC3748B5323C2DFBC5D0BD</vt:lpwstr>
  </property>
</Properties>
</file>