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DADE"/>
    <a:srgbClr val="CBF1F1"/>
    <a:srgbClr val="CDEBEF"/>
    <a:srgbClr val="32C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7B36910-7224-475C-ACF5-0583083E2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2AEDC1D-4602-4B8E-87EC-7E9248169E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BD920F1-B3EF-4F4A-B052-6D5B3ED17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CFCA-C35C-4DC9-BCB4-1CE43ADAE2AE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FAF9D91-70B0-4D81-859D-DBB5F42B0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3C306A3-AC9D-4B4A-8C01-6B55BAF55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66A9-BE23-4695-8F29-E489F71856B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176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3A6827E-666D-4F7D-B6B4-DA69801F0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742A5FF-531B-4CE1-B608-43300B6FEE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01A9B72-DEA0-4C91-B232-0BD98213B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CFCA-C35C-4DC9-BCB4-1CE43ADAE2AE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D9B2B5A-32A3-41DB-A7C9-5506F514B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386DA2C-8136-487F-8EF9-EFE2C7DED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66A9-BE23-4695-8F29-E489F71856B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724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ACCB6275-C918-4F2E-BDD7-E2779C402D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FDB5309-0881-49DC-8CCF-4DC72C978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C15585E-DBC8-46E7-9963-4569D79DC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CFCA-C35C-4DC9-BCB4-1CE43ADAE2AE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27BC40F-E217-48B3-BAEA-2F009A25F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BC1B2DE-DB87-41E7-BFE3-DDA0A6CAA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66A9-BE23-4695-8F29-E489F71856B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9122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3D3CB2C-1EBF-451C-B0C5-C8815AB25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41400DD-5A18-4202-A028-657B12015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10644A6-7B8B-4617-BCCB-C7E665024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CFCA-C35C-4DC9-BCB4-1CE43ADAE2AE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730A7B3-BD71-4188-81C1-BE0AEA6AB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030E1D3-C4AF-421E-9A5E-35DB2F5E4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66A9-BE23-4695-8F29-E489F71856B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4366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3263F1-714D-4E97-8EE1-A9108D765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941C911-6321-41A9-8FE5-A0B26B458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A770072-F127-4EFC-A207-FB13D7864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CFCA-C35C-4DC9-BCB4-1CE43ADAE2AE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021F844-0682-4CA8-B094-1CEFADC23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0ABC4BF-879D-4009-8267-B7DF4584A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66A9-BE23-4695-8F29-E489F71856B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64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362D595-C135-45DD-B67C-BB7CC7976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650FBAD-EC8D-4DC6-8A88-074ADBA470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3C71DC2-140B-4263-81F8-300E4E702E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61E435B-08C6-45FD-A641-4E0B52773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CFCA-C35C-4DC9-BCB4-1CE43ADAE2AE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FBD8A57-87C0-41BA-905B-FFBD4781B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A06CCA1-1226-4D43-949F-FD4DFA412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66A9-BE23-4695-8F29-E489F71856B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7213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0F13B6A-8447-40A9-9AC8-DA2A77345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C6D9799-4F64-476E-9BDB-EB1E30131C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A1E2A89-09E5-4B34-9878-1D723E2C7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3464F4B-D3AE-41FD-B1F9-5937C1C6FA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866B0C4-A70B-4E57-AB1D-95842FD0BD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37CB11A4-5C8D-4FE1-9DD9-FE82B307B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CFCA-C35C-4DC9-BCB4-1CE43ADAE2AE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7602CD7-4F0F-4A24-B3F8-9B9B176A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8AE660D8-27EE-424E-A1DB-172610F1E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66A9-BE23-4695-8F29-E489F71856B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5022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161A722-6AFE-4EAB-90F1-47993E93A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7E3D494-A5FE-49F3-BDF6-F2CE261F0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CFCA-C35C-4DC9-BCB4-1CE43ADAE2AE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42DD4D02-9AA6-44F8-A611-47DEFC43A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1FE9B62-3201-4055-A509-596D294AA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66A9-BE23-4695-8F29-E489F71856B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906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720833B-3335-426C-941A-522A2A152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CFCA-C35C-4DC9-BCB4-1CE43ADAE2AE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D6AADC4E-4512-4108-99AA-49F2106F3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5BAC420-F8ED-495B-937B-FA7111FD1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66A9-BE23-4695-8F29-E489F71856B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150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AF3147F-D279-4CF4-935A-73F15FE64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5B3E57E-C9AE-4267-97AC-289086F39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B2B21CC-6F3C-456C-AD24-AC414C5EC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DBE0C57-86B7-40A6-BDAA-431C1994C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CFCA-C35C-4DC9-BCB4-1CE43ADAE2AE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BD97F88-8829-44B7-93D7-86A818AFD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1D4DD6B-FA4F-4B8F-9E9C-9311E8174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66A9-BE23-4695-8F29-E489F71856B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1735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BF8F0C-FAB3-4FB1-9F65-56702161F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7A90117-789B-4ADB-A304-F37332F724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4AEA205-7613-4D77-9CF2-BAE6A33C88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2ECF781-C0FD-4F79-A0F8-90D98AF52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CFCA-C35C-4DC9-BCB4-1CE43ADAE2AE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F66517F-E2BB-4D2E-9659-BDB0EB416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5917C48-300D-4305-B376-617E88104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66A9-BE23-4695-8F29-E489F71856B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768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4650FA6-67F0-49CB-A467-BED679A8E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FB8085E-9470-4D28-9A4D-AD7BD0F66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3424D69-3F37-4CD0-A92A-E032162A6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3CFCA-C35C-4DC9-BCB4-1CE43ADAE2AE}" type="datetimeFigureOut">
              <a:rPr lang="nb-NO" smtClean="0"/>
              <a:t>10.10.2024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010C36B-4FCE-4BEF-B6AE-7C84ACF45F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EF05E11-E54D-4AE3-93D1-0F0BECB4D9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066A9-BE23-4695-8F29-E489F71856B4}" type="slidenum">
              <a:rPr lang="nb-NO" smtClean="0"/>
              <a:t>‹#›</a:t>
            </a:fld>
            <a:endParaRPr lang="nb-NO"/>
          </a:p>
        </p:txBody>
      </p:sp>
      <p:sp>
        <p:nvSpPr>
          <p:cNvPr id="7" name="MSIPCMContentMarking" descr="{&quot;HashCode&quot;:610110512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4C141FBD-5837-4ED4-9AB8-740136DBDCDA}"/>
              </a:ext>
            </a:extLst>
          </p:cNvPr>
          <p:cNvSpPr txBox="1"/>
          <p:nvPr userDrawn="1"/>
        </p:nvSpPr>
        <p:spPr>
          <a:xfrm>
            <a:off x="0" y="6595656"/>
            <a:ext cx="1446127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104089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tel 9">
            <a:extLst>
              <a:ext uri="{FF2B5EF4-FFF2-40B4-BE49-F238E27FC236}">
                <a16:creationId xmlns:a16="http://schemas.microsoft.com/office/drawing/2014/main" id="{202F5534-A1B8-433D-A888-EE7E877B2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2812" y="0"/>
            <a:ext cx="7629525" cy="894619"/>
          </a:xfrm>
          <a:noFill/>
          <a:ln/>
          <a:effectLst>
            <a:softEdge rad="635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nb-NO" sz="3600" b="1" dirty="0">
                <a:solidFill>
                  <a:schemeClr val="accent1">
                    <a:lumMod val="75000"/>
                  </a:schemeClr>
                </a:solidFill>
              </a:rPr>
              <a:t>Oppstartbehandling med gentamicin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6508372-4648-4E5B-899D-90B887F68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1576" y="924122"/>
            <a:ext cx="4219574" cy="510976"/>
          </a:xfr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algn="ctr"/>
            <a:r>
              <a:rPr lang="nb-NO" sz="3600" dirty="0">
                <a:latin typeface="+mj-lt"/>
              </a:rPr>
              <a:t>Hvorfor</a:t>
            </a:r>
            <a:r>
              <a:rPr lang="nb-NO" dirty="0">
                <a:latin typeface="+mj-lt"/>
              </a:rPr>
              <a:t> </a:t>
            </a:r>
            <a:r>
              <a:rPr lang="nb-NO" b="0" dirty="0">
                <a:latin typeface="+mj-lt"/>
              </a:rPr>
              <a:t>bruke gentamicin?</a:t>
            </a:r>
          </a:p>
        </p:txBody>
      </p:sp>
      <p:sp>
        <p:nvSpPr>
          <p:cNvPr id="12" name="Plassholder for innhold 11">
            <a:extLst>
              <a:ext uri="{FF2B5EF4-FFF2-40B4-BE49-F238E27FC236}">
                <a16:creationId xmlns:a16="http://schemas.microsoft.com/office/drawing/2014/main" id="{1B75F1C5-9887-4CE6-981A-EBDDE7ACC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5614" y="1540634"/>
            <a:ext cx="5521960" cy="4339929"/>
          </a:xfrm>
          <a:solidFill>
            <a:schemeClr val="accent5">
              <a:lumMod val="20000"/>
              <a:lumOff val="80000"/>
              <a:alpha val="76000"/>
            </a:schemeClr>
          </a:solidFill>
          <a:ln w="25400">
            <a:solidFill>
              <a:schemeClr val="accent5">
                <a:lumMod val="60000"/>
                <a:lumOff val="40000"/>
              </a:schemeClr>
            </a:solidFill>
          </a:ln>
          <a:effectLst>
            <a:softEdge rad="0"/>
          </a:effectLst>
        </p:spPr>
        <p:txBody>
          <a:bodyPr anchor="ctr">
            <a:normAutofit/>
          </a:bodyPr>
          <a:lstStyle/>
          <a:p>
            <a:r>
              <a:rPr lang="nb-NO" sz="1700" b="1" dirty="0">
                <a:latin typeface="+mj-lt"/>
              </a:rPr>
              <a:t>Raskt bakteriedrap</a:t>
            </a:r>
          </a:p>
          <a:p>
            <a:r>
              <a:rPr lang="nb-NO" sz="1700" b="1" dirty="0">
                <a:latin typeface="+mj-lt"/>
              </a:rPr>
              <a:t>God dekning mot aktuelle gramnegative bakterier</a:t>
            </a:r>
          </a:p>
          <a:p>
            <a:r>
              <a:rPr lang="nb-NO" sz="1700" b="1" dirty="0">
                <a:latin typeface="+mj-lt"/>
              </a:rPr>
              <a:t>Lite resistensdrivende</a:t>
            </a:r>
          </a:p>
          <a:p>
            <a:r>
              <a:rPr lang="nb-NO" sz="1700" b="1" dirty="0">
                <a:latin typeface="+mj-lt"/>
              </a:rPr>
              <a:t>Standard sammen med penicilliner i flere empiriske regimer i retningslinjen for antibiotikabruk i sykehus</a:t>
            </a:r>
          </a:p>
          <a:p>
            <a:r>
              <a:rPr lang="nb-NO" sz="1700" b="1" dirty="0">
                <a:latin typeface="+mj-lt"/>
              </a:rPr>
              <a:t>É</a:t>
            </a:r>
            <a:r>
              <a:rPr lang="nb-NO" sz="1700" b="1">
                <a:latin typeface="+mj-lt"/>
              </a:rPr>
              <a:t>n </a:t>
            </a:r>
            <a:r>
              <a:rPr lang="nb-NO" sz="1700" b="1" dirty="0">
                <a:latin typeface="+mj-lt"/>
              </a:rPr>
              <a:t>dose er trygt for de fleste pasienter</a:t>
            </a:r>
          </a:p>
          <a:p>
            <a:r>
              <a:rPr lang="nb-NO" sz="1700" b="1" dirty="0">
                <a:latin typeface="+mj-lt"/>
              </a:rPr>
              <a:t>Kan lett seponeres når tilstanden er mer avklart, typisk etter 1-3 doser</a:t>
            </a:r>
          </a:p>
          <a:p>
            <a:r>
              <a:rPr lang="nb-NO" sz="1700" b="1" dirty="0">
                <a:latin typeface="+mj-lt"/>
              </a:rPr>
              <a:t>Enkelt å dosere basert på vekt med gentamicinkalkulatoren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9E7FEB6B-47E0-43FB-87FA-C9C4D9FB2D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00850" y="924122"/>
            <a:ext cx="4219574" cy="510976"/>
          </a:xfrm>
          <a:solidFill>
            <a:srgbClr val="CBF1F1"/>
          </a:solidFill>
          <a:ln w="25400">
            <a:solidFill>
              <a:srgbClr val="2ADADE"/>
            </a:solidFill>
          </a:ln>
        </p:spPr>
        <p:txBody>
          <a:bodyPr>
            <a:normAutofit fontScale="92500" lnSpcReduction="10000"/>
          </a:bodyPr>
          <a:lstStyle/>
          <a:p>
            <a:pPr algn="ctr"/>
            <a:r>
              <a:rPr lang="nb-NO" sz="3600" dirty="0">
                <a:latin typeface="+mj-lt"/>
              </a:rPr>
              <a:t>Hvordan</a:t>
            </a:r>
            <a:r>
              <a:rPr lang="nb-NO" dirty="0">
                <a:latin typeface="+mj-lt"/>
              </a:rPr>
              <a:t> </a:t>
            </a:r>
            <a:r>
              <a:rPr lang="nb-NO" b="0" dirty="0">
                <a:latin typeface="+mj-lt"/>
              </a:rPr>
              <a:t>bruke gentamicin?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54BE589C-D24F-476F-8587-A105960057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4428" y="1540634"/>
            <a:ext cx="5598161" cy="2003664"/>
          </a:xfrm>
          <a:solidFill>
            <a:srgbClr val="CBF1F1">
              <a:alpha val="49804"/>
            </a:srgbClr>
          </a:solidFill>
          <a:ln w="25400">
            <a:solidFill>
              <a:srgbClr val="2ADADE"/>
            </a:solidFill>
          </a:ln>
          <a:effectLst>
            <a:softEdge rad="0"/>
          </a:effectLst>
        </p:spPr>
        <p:txBody>
          <a:bodyPr tIns="198000" bIns="90000">
            <a:normAutofit/>
          </a:bodyPr>
          <a:lstStyle/>
          <a:p>
            <a:r>
              <a:rPr lang="nb-NO" sz="1700" b="1" dirty="0">
                <a:latin typeface="+mj-lt"/>
              </a:rPr>
              <a:t>Unngå gentamicin ved;</a:t>
            </a:r>
            <a:br>
              <a:rPr lang="nb-NO" sz="1700" b="1" dirty="0">
                <a:latin typeface="+mj-lt"/>
              </a:rPr>
            </a:br>
            <a:r>
              <a:rPr lang="nb-NO" sz="1400" dirty="0">
                <a:latin typeface="+mj-lt"/>
              </a:rPr>
              <a:t>- </a:t>
            </a:r>
            <a:r>
              <a:rPr lang="nb-NO" sz="1500" dirty="0">
                <a:latin typeface="+mj-lt"/>
              </a:rPr>
              <a:t>Kjent alvorlig kronisk nyresykdom (GFR&lt;30) / Nyretransplanterte</a:t>
            </a:r>
            <a:br>
              <a:rPr lang="nb-NO" sz="1500" dirty="0">
                <a:latin typeface="+mj-lt"/>
              </a:rPr>
            </a:br>
            <a:r>
              <a:rPr lang="nb-NO" sz="1500" dirty="0">
                <a:latin typeface="+mj-lt"/>
              </a:rPr>
              <a:t>- Fulminant flerorgansvikt</a:t>
            </a:r>
            <a:br>
              <a:rPr lang="nb-NO" sz="1500" dirty="0">
                <a:latin typeface="+mj-lt"/>
              </a:rPr>
            </a:br>
            <a:r>
              <a:rPr lang="nb-NO" sz="1500" dirty="0">
                <a:latin typeface="+mj-lt"/>
              </a:rPr>
              <a:t>- Graviditet</a:t>
            </a:r>
            <a:br>
              <a:rPr lang="nb-NO" sz="1500" dirty="0">
                <a:latin typeface="+mj-lt"/>
              </a:rPr>
            </a:br>
            <a:r>
              <a:rPr lang="nb-NO" sz="1500" dirty="0">
                <a:latin typeface="+mj-lt"/>
              </a:rPr>
              <a:t>- Myasthenia gravis</a:t>
            </a:r>
          </a:p>
          <a:p>
            <a:r>
              <a:rPr lang="nb-NO" sz="1700" b="1" dirty="0">
                <a:latin typeface="+mj-lt"/>
              </a:rPr>
              <a:t>Doseres etter justert kroppsvekt, vanligvis 6-7mg/kg x 1 </a:t>
            </a:r>
            <a:br>
              <a:rPr lang="nb-NO" sz="1700" dirty="0">
                <a:latin typeface="+mj-lt"/>
              </a:rPr>
            </a:br>
            <a:r>
              <a:rPr lang="nb-NO" sz="1500" dirty="0">
                <a:latin typeface="+mj-lt"/>
              </a:rPr>
              <a:t>Bruk gentamicinkalkulatoren</a:t>
            </a:r>
          </a:p>
        </p:txBody>
      </p:sp>
      <p:sp>
        <p:nvSpPr>
          <p:cNvPr id="9" name="Flytskjema: Kort 8">
            <a:extLst>
              <a:ext uri="{FF2B5EF4-FFF2-40B4-BE49-F238E27FC236}">
                <a16:creationId xmlns:a16="http://schemas.microsoft.com/office/drawing/2014/main" id="{07AAE893-4C49-4046-8645-C6698D8EB75B}"/>
              </a:ext>
            </a:extLst>
          </p:cNvPr>
          <p:cNvSpPr/>
          <p:nvPr/>
        </p:nvSpPr>
        <p:spPr>
          <a:xfrm>
            <a:off x="962025" y="1825625"/>
            <a:ext cx="4429125" cy="4351338"/>
          </a:xfrm>
          <a:prstGeom prst="flowChartPunchedCard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27D2554B-9193-4178-8C82-8C2C5066F6D1}"/>
              </a:ext>
            </a:extLst>
          </p:cNvPr>
          <p:cNvSpPr txBox="1"/>
          <p:nvPr/>
        </p:nvSpPr>
        <p:spPr>
          <a:xfrm>
            <a:off x="2852512" y="6065158"/>
            <a:ext cx="8201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>
                <a:latin typeface="+mj-lt"/>
              </a:rPr>
              <a:t>Basert på prosedyre utarbeidet av en tverrfaglig nasjonal arbeidsgruppe, </a:t>
            </a:r>
          </a:p>
          <a:p>
            <a:r>
              <a:rPr lang="nb-NO" sz="2000" dirty="0">
                <a:latin typeface="+mj-lt"/>
              </a:rPr>
              <a:t>se mer på www.antibiotika.no</a:t>
            </a: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20" name="Bilde 19">
            <a:extLst>
              <a:ext uri="{FF2B5EF4-FFF2-40B4-BE49-F238E27FC236}">
                <a16:creationId xmlns:a16="http://schemas.microsoft.com/office/drawing/2014/main" id="{E7C9794A-E296-42A0-81BC-774C943AE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895975"/>
            <a:ext cx="2371725" cy="962025"/>
          </a:xfrm>
          <a:prstGeom prst="rect">
            <a:avLst/>
          </a:prstGeom>
        </p:spPr>
      </p:pic>
      <p:sp>
        <p:nvSpPr>
          <p:cNvPr id="21" name="TekstSylinder 20">
            <a:extLst>
              <a:ext uri="{FF2B5EF4-FFF2-40B4-BE49-F238E27FC236}">
                <a16:creationId xmlns:a16="http://schemas.microsoft.com/office/drawing/2014/main" id="{246EB40F-C7C0-47B2-A7E1-6576D486AD0C}"/>
              </a:ext>
            </a:extLst>
          </p:cNvPr>
          <p:cNvSpPr txBox="1"/>
          <p:nvPr/>
        </p:nvSpPr>
        <p:spPr>
          <a:xfrm>
            <a:off x="10474960" y="6503571"/>
            <a:ext cx="1717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Mars 2023</a:t>
            </a:r>
          </a:p>
        </p:txBody>
      </p:sp>
      <p:pic>
        <p:nvPicPr>
          <p:cNvPr id="22" name="Bilde 21">
            <a:extLst>
              <a:ext uri="{FF2B5EF4-FFF2-40B4-BE49-F238E27FC236}">
                <a16:creationId xmlns:a16="http://schemas.microsoft.com/office/drawing/2014/main" id="{C55FA838-728A-4DB1-A3DF-64EE54DC8F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2512" y="4936333"/>
            <a:ext cx="768163" cy="762066"/>
          </a:xfrm>
          <a:prstGeom prst="rect">
            <a:avLst/>
          </a:prstGeom>
        </p:spPr>
      </p:pic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D6AF037C-07DA-49E7-8C30-BC3EEEEBCF87}"/>
              </a:ext>
            </a:extLst>
          </p:cNvPr>
          <p:cNvSpPr txBox="1">
            <a:spLocks/>
          </p:cNvSpPr>
          <p:nvPr/>
        </p:nvSpPr>
        <p:spPr>
          <a:xfrm>
            <a:off x="6194427" y="3556388"/>
            <a:ext cx="5598161" cy="2324175"/>
          </a:xfrm>
          <a:prstGeom prst="rect">
            <a:avLst/>
          </a:prstGeom>
          <a:solidFill>
            <a:srgbClr val="CBF1F1">
              <a:alpha val="49804"/>
            </a:srgbClr>
          </a:solidFill>
          <a:ln w="25400">
            <a:solidFill>
              <a:srgbClr val="2ADADE"/>
            </a:solidFill>
          </a:ln>
          <a:effectLst>
            <a:softEdge rad="0"/>
          </a:effectLst>
        </p:spPr>
        <p:txBody>
          <a:bodyPr vert="horz" lIns="91440" tIns="90000" rIns="91440" bIns="19800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sz="800" dirty="0">
              <a:latin typeface="+mj-lt"/>
            </a:endParaRPr>
          </a:p>
          <a:p>
            <a:r>
              <a:rPr lang="nb-NO" sz="1800" b="1" dirty="0">
                <a:latin typeface="+mj-lt"/>
              </a:rPr>
              <a:t>Behandling ≤3 dager – overvåkes med GFR</a:t>
            </a:r>
          </a:p>
          <a:p>
            <a:r>
              <a:rPr lang="nb-NO" sz="1800" b="1" dirty="0">
                <a:latin typeface="+mj-lt"/>
              </a:rPr>
              <a:t>Ta serumkonsentrasjon før 4. dose (standard)</a:t>
            </a:r>
          </a:p>
          <a:p>
            <a:r>
              <a:rPr lang="nb-NO" sz="1800" b="1" dirty="0">
                <a:latin typeface="+mj-lt"/>
              </a:rPr>
              <a:t>Ta serumkonsentrasjon før 2. dose ved</a:t>
            </a:r>
            <a:r>
              <a:rPr lang="nb-NO" sz="1800" dirty="0">
                <a:latin typeface="+mj-lt"/>
              </a:rPr>
              <a:t>;</a:t>
            </a:r>
            <a:br>
              <a:rPr lang="nb-NO" sz="1800" dirty="0">
                <a:latin typeface="+mj-lt"/>
              </a:rPr>
            </a:br>
            <a:r>
              <a:rPr lang="nb-NO" sz="1600" dirty="0">
                <a:latin typeface="+mj-lt"/>
              </a:rPr>
              <a:t>- GFR&lt;60ml/min</a:t>
            </a:r>
            <a:br>
              <a:rPr lang="nb-NO" sz="1600" dirty="0">
                <a:latin typeface="+mj-lt"/>
              </a:rPr>
            </a:br>
            <a:r>
              <a:rPr lang="nb-NO" sz="1600" dirty="0">
                <a:latin typeface="+mj-lt"/>
              </a:rPr>
              <a:t>- Akutt endring i nyrefunksjon</a:t>
            </a:r>
            <a:br>
              <a:rPr lang="nb-NO" sz="1600" dirty="0">
                <a:latin typeface="+mj-lt"/>
              </a:rPr>
            </a:br>
            <a:r>
              <a:rPr lang="nb-NO" sz="1600" dirty="0">
                <a:latin typeface="+mj-lt"/>
              </a:rPr>
              <a:t>- Kritisk sykdom</a:t>
            </a:r>
            <a:br>
              <a:rPr lang="nb-NO" sz="1600" dirty="0">
                <a:latin typeface="+mj-lt"/>
              </a:rPr>
            </a:br>
            <a:r>
              <a:rPr lang="nb-NO" sz="1600" dirty="0">
                <a:latin typeface="+mj-lt"/>
              </a:rPr>
              <a:t>- BMI &lt;18 eller &gt;30</a:t>
            </a:r>
            <a:br>
              <a:rPr lang="nb-NO" sz="1600" dirty="0">
                <a:latin typeface="+mj-lt"/>
              </a:rPr>
            </a:br>
            <a:r>
              <a:rPr lang="nb-NO" sz="1600" dirty="0">
                <a:latin typeface="+mj-lt"/>
              </a:rPr>
              <a:t>- Høy grad av skrøpelighet og/eller alder &gt;80 år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657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189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Oppstartbehandling med gentamicin</vt:lpstr>
    </vt:vector>
  </TitlesOfParts>
  <Company>Helse Vest 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Oppstartbehandling med gentamicin</dc:title>
  <dc:creator>Neteland, Marion Iren</dc:creator>
  <cp:lastModifiedBy>Hoem, Eli Leirdal</cp:lastModifiedBy>
  <cp:revision>21</cp:revision>
  <dcterms:created xsi:type="dcterms:W3CDTF">2023-02-28T14:10:05Z</dcterms:created>
  <dcterms:modified xsi:type="dcterms:W3CDTF">2024-10-10T12:49:00Z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c3ffc1c-ef00-4620-9c2f-7d9c1597774b_Enabled">
    <vt:lpwstr>true</vt:lpwstr>
  </property>
  <property fmtid="{D5CDD505-2E9C-101B-9397-08002B2CF9AE}" pid="3" name="MSIP_Label_0c3ffc1c-ef00-4620-9c2f-7d9c1597774b_SetDate">
    <vt:lpwstr>2023-03-30T13:45:04Z</vt:lpwstr>
  </property>
  <property fmtid="{D5CDD505-2E9C-101B-9397-08002B2CF9AE}" pid="4" name="MSIP_Label_0c3ffc1c-ef00-4620-9c2f-7d9c1597774b_Method">
    <vt:lpwstr>Standard</vt:lpwstr>
  </property>
  <property fmtid="{D5CDD505-2E9C-101B-9397-08002B2CF9AE}" pid="5" name="MSIP_Label_0c3ffc1c-ef00-4620-9c2f-7d9c1597774b_Name">
    <vt:lpwstr>Intern</vt:lpwstr>
  </property>
  <property fmtid="{D5CDD505-2E9C-101B-9397-08002B2CF9AE}" pid="6" name="MSIP_Label_0c3ffc1c-ef00-4620-9c2f-7d9c1597774b_SiteId">
    <vt:lpwstr>bdcbe535-f3cf-49f5-8a6a-fb6d98dc7837</vt:lpwstr>
  </property>
  <property fmtid="{D5CDD505-2E9C-101B-9397-08002B2CF9AE}" pid="7" name="MSIP_Label_0c3ffc1c-ef00-4620-9c2f-7d9c1597774b_ActionId">
    <vt:lpwstr>68aa6ca2-32bf-44ad-8aa8-1409ab6b0e71</vt:lpwstr>
  </property>
  <property fmtid="{D5CDD505-2E9C-101B-9397-08002B2CF9AE}" pid="8" name="MSIP_Label_0c3ffc1c-ef00-4620-9c2f-7d9c1597774b_ContentBits">
    <vt:lpwstr>2</vt:lpwstr>
  </property>
</Properties>
</file>