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57" r:id="rId5"/>
    <p:sldId id="269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74" r:id="rId14"/>
    <p:sldId id="265" r:id="rId15"/>
    <p:sldId id="273" r:id="rId16"/>
    <p:sldId id="266" r:id="rId17"/>
    <p:sldId id="275" r:id="rId18"/>
    <p:sldId id="267" r:id="rId19"/>
    <p:sldId id="26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F3A"/>
    <a:srgbClr val="87A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>
        <p:scale>
          <a:sx n="80" d="100"/>
          <a:sy n="80" d="100"/>
        </p:scale>
        <p:origin x="7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291CC-1565-4464-AFB4-E73F9E572EE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4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557"/>
            <a:ext cx="9636890" cy="107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148" y="2045369"/>
            <a:ext cx="9656942" cy="4131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7265-E2D9-4C0D-8300-7062C093B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04F3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lsedirektoratet.no/retningslinjer/antibiotika-i-primaerhelsetjenesten/urinveisinfeksjoner#akutt-cystitt-hos-sykehjemspasi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elsedirektoratet.no/retningslinjer/antibiotika-i-primaerhelsetjenesten/urinveisinfeksjo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ntibiotikaiallmennpraksis.no/index.php?action=topic&amp;item=EZMjAYm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ost@antibiotikasenteret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Gjennomgang av </a:t>
            </a:r>
            <a:r>
              <a:rPr lang="nb-NO" smtClean="0"/>
              <a:t>antibiotikarapporten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Presentasjon til bruk </a:t>
            </a:r>
            <a:r>
              <a:rPr lang="nb-NO" smtClean="0"/>
              <a:t>i internundervisning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5919536" cy="4605688"/>
          </a:xfrm>
        </p:spPr>
        <p:txBody>
          <a:bodyPr>
            <a:normAutofit lnSpcReduction="10000"/>
          </a:bodyPr>
          <a:lstStyle/>
          <a:p>
            <a:r>
              <a:rPr lang="nb-NO" smtClean="0"/>
              <a:t>Gunstig: smalspektret/ gir lite resistensutvikling</a:t>
            </a:r>
          </a:p>
          <a:p>
            <a:pPr lvl="1"/>
            <a:r>
              <a:rPr lang="nb-NO" sz="2000" smtClean="0"/>
              <a:t>Fenoksymetylpenicillin (Apocillin®)</a:t>
            </a:r>
          </a:p>
          <a:p>
            <a:pPr lvl="1"/>
            <a:r>
              <a:rPr lang="nb-NO" sz="2000" smtClean="0"/>
              <a:t>Pivmecillinam (Selexid®)</a:t>
            </a:r>
          </a:p>
          <a:p>
            <a:pPr lvl="1"/>
            <a:r>
              <a:rPr lang="nb-NO" sz="2000" smtClean="0"/>
              <a:t>Nitrofurantoin (Furadantin®)</a:t>
            </a:r>
          </a:p>
          <a:p>
            <a:pPr lvl="1"/>
            <a:r>
              <a:rPr lang="nb-NO" sz="2000" smtClean="0"/>
              <a:t>Trimetoprim, Trim-sulfa (Bactrim®)</a:t>
            </a:r>
          </a:p>
          <a:p>
            <a:pPr lvl="1"/>
            <a:r>
              <a:rPr lang="nb-NO" sz="2000" smtClean="0"/>
              <a:t>Dikloksacillin (Diclocil®)</a:t>
            </a:r>
            <a:endParaRPr lang="nb-NO" sz="2000"/>
          </a:p>
          <a:p>
            <a:r>
              <a:rPr lang="nb-NO" smtClean="0"/>
              <a:t>Ugunstig: bredspektret/gir mye resistensutvikling</a:t>
            </a:r>
          </a:p>
          <a:p>
            <a:pPr lvl="1"/>
            <a:r>
              <a:rPr lang="nb-NO" sz="2000" smtClean="0"/>
              <a:t>Alle andre</a:t>
            </a:r>
          </a:p>
          <a:p>
            <a:r>
              <a:rPr lang="nb-NO" smtClean="0">
                <a:solidFill>
                  <a:srgbClr val="FF0000"/>
                </a:solidFill>
              </a:rPr>
              <a:t>Er det noen områder der dere kan vri bruken over mot mer smalspektret?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1093" y="2625948"/>
            <a:ext cx="5019408" cy="3749352"/>
            <a:chOff x="1067493" y="2842516"/>
            <a:chExt cx="5019408" cy="3749352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067493" y="2842516"/>
              <a:ext cx="5019408" cy="3749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694" y="3005226"/>
              <a:ext cx="4845673" cy="2527527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18148" y="1260909"/>
            <a:ext cx="10400312" cy="1001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04F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Figur 3. Andel gunstige antibiotika på egen </a:t>
            </a:r>
            <a:r>
              <a:rPr lang="en-US" sz="2800"/>
              <a:t>institusjon </a:t>
            </a:r>
            <a:endParaRPr lang="en-US" sz="2800" smtClean="0"/>
          </a:p>
          <a:p>
            <a:r>
              <a:rPr lang="en-US" sz="2800" smtClean="0"/>
              <a:t>og </a:t>
            </a:r>
            <a:r>
              <a:rPr lang="en-US" sz="2800"/>
              <a:t>på alle andre institusjoner av samme type i fylket</a:t>
            </a:r>
          </a:p>
        </p:txBody>
      </p:sp>
    </p:spTree>
    <p:extLst>
      <p:ext uri="{BB962C8B-B14F-4D97-AF65-F5344CB8AC3E}">
        <p14:creationId xmlns:p14="http://schemas.microsoft.com/office/powerpoint/2010/main" val="34807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en-US" smtClean="0"/>
              <a:t>Bruk </a:t>
            </a:r>
            <a:r>
              <a:rPr lang="en-US"/>
              <a:t>av urinveisantibiotika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446168" cy="4398745"/>
          </a:xfrm>
        </p:spPr>
        <p:txBody>
          <a:bodyPr/>
          <a:lstStyle/>
          <a:p>
            <a:r>
              <a:rPr lang="nb-NO" smtClean="0"/>
              <a:t>Urinveisantibiotika er den typen antibiotika det brukes mest av på sykehjem</a:t>
            </a:r>
          </a:p>
          <a:p>
            <a:r>
              <a:rPr lang="nb-NO" smtClean="0"/>
              <a:t>Det er også på dette området det er mest å hente når det gjelder riktigere bruk av antibiotika</a:t>
            </a:r>
            <a:r>
              <a:rPr lang="nb-NO" smtClean="0"/>
              <a:t> </a:t>
            </a:r>
          </a:p>
          <a:p>
            <a:r>
              <a:rPr lang="nb-NO" smtClean="0"/>
              <a:t>Mange andre elementer i RASK gir undervisning og støtte på dette området</a:t>
            </a:r>
          </a:p>
          <a:p>
            <a:pPr lvl="1"/>
            <a:r>
              <a:rPr lang="nb-NO" smtClean="0"/>
              <a:t>Urinprøvesjekklisten</a:t>
            </a:r>
          </a:p>
          <a:p>
            <a:pPr lvl="1"/>
            <a:r>
              <a:rPr lang="nb-NO" smtClean="0"/>
              <a:t>Videoer</a:t>
            </a:r>
          </a:p>
          <a:p>
            <a:pPr lvl="1"/>
            <a:r>
              <a:rPr lang="nb-NO" smtClean="0"/>
              <a:t>5 RASKe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80160"/>
            <a:ext cx="9656942" cy="972152"/>
          </a:xfrm>
        </p:spPr>
        <p:txBody>
          <a:bodyPr>
            <a:noAutofit/>
          </a:bodyPr>
          <a:lstStyle/>
          <a:p>
            <a:r>
              <a:rPr lang="en-US" sz="2800"/>
              <a:t>Figur 4. Urinveisantibiotika på egen institusjon og på alle andre institusjoner av samme type i fylke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5210148" cy="3924651"/>
          </a:xfrm>
        </p:spPr>
        <p:txBody>
          <a:bodyPr>
            <a:normAutofit fontScale="92500" lnSpcReduction="10000"/>
          </a:bodyPr>
          <a:lstStyle/>
          <a:p>
            <a:r>
              <a:rPr lang="nb-NO" smtClean="0"/>
              <a:t>I </a:t>
            </a:r>
            <a:r>
              <a:rPr lang="nb-NO" smtClean="0">
                <a:hlinkClick r:id="rId2"/>
              </a:rPr>
              <a:t>antibiotikaretningslinjen</a:t>
            </a:r>
            <a:r>
              <a:rPr lang="nb-NO" smtClean="0"/>
              <a:t> er førstevalg ved urinveisinfeksjon:</a:t>
            </a:r>
          </a:p>
          <a:p>
            <a:pPr lvl="1"/>
            <a:r>
              <a:rPr lang="nb-NO"/>
              <a:t>Pivmecillinam (Selexid®)</a:t>
            </a:r>
          </a:p>
          <a:p>
            <a:pPr lvl="1"/>
            <a:r>
              <a:rPr lang="nb-NO"/>
              <a:t>Nitrofurantoin (Furadantin®)</a:t>
            </a:r>
          </a:p>
          <a:p>
            <a:pPr lvl="1"/>
            <a:r>
              <a:rPr lang="nb-NO" smtClean="0"/>
              <a:t>Trimetoprim (Trimetoprim®)</a:t>
            </a:r>
          </a:p>
          <a:p>
            <a:r>
              <a:rPr lang="nb-NO" smtClean="0"/>
              <a:t>Kinoloner (Ciprofloksacin) gir mye resistens, og bør brukes så lite som mulig.</a:t>
            </a:r>
          </a:p>
          <a:p>
            <a:r>
              <a:rPr lang="nb-NO" smtClean="0">
                <a:solidFill>
                  <a:srgbClr val="FF0000"/>
                </a:solidFill>
              </a:rPr>
              <a:t>Har dere en «standardbehandling» ved urinveisinfeksjon? Kan nitrofurantoin brukes mer?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32788" y="2346697"/>
            <a:ext cx="5933808" cy="4148919"/>
            <a:chOff x="1067493" y="2442949"/>
            <a:chExt cx="5933808" cy="4148919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067493" y="2442949"/>
              <a:ext cx="5933808" cy="4148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078" y="2549364"/>
              <a:ext cx="5771731" cy="3008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en-US" smtClean="0"/>
              <a:t>Bruk </a:t>
            </a:r>
            <a:r>
              <a:rPr lang="en-US"/>
              <a:t>av </a:t>
            </a:r>
            <a:r>
              <a:rPr lang="en-US" smtClean="0"/>
              <a:t>luftveisantibiotika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Luftveisinfeksjoner går som oftest over av seg selv</a:t>
            </a:r>
          </a:p>
          <a:p>
            <a:r>
              <a:rPr lang="nb-NO" smtClean="0"/>
              <a:t>Særlig i</a:t>
            </a:r>
            <a:r>
              <a:rPr lang="nb-NO" smtClean="0"/>
              <a:t> vintermånedene kan det være en del overbehandling av virusinfeksjoner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80160"/>
            <a:ext cx="9656942" cy="972152"/>
          </a:xfrm>
        </p:spPr>
        <p:txBody>
          <a:bodyPr>
            <a:noAutofit/>
          </a:bodyPr>
          <a:lstStyle/>
          <a:p>
            <a:r>
              <a:rPr lang="en-US" sz="2800"/>
              <a:t>Figur 5. Luftveisantibiotika på egen </a:t>
            </a:r>
            <a:r>
              <a:rPr lang="en-US" sz="2800"/>
              <a:t>institusjon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og </a:t>
            </a:r>
            <a:r>
              <a:rPr lang="en-US" sz="2800"/>
              <a:t>på alle andre institusjoner av samme type i fylket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5156313" cy="4509435"/>
          </a:xfrm>
        </p:spPr>
        <p:txBody>
          <a:bodyPr>
            <a:normAutofit fontScale="92500" lnSpcReduction="10000"/>
          </a:bodyPr>
          <a:lstStyle/>
          <a:p>
            <a:r>
              <a:rPr lang="nb-NO" smtClean="0"/>
              <a:t>Når </a:t>
            </a:r>
            <a:r>
              <a:rPr lang="nb-NO"/>
              <a:t>det er nødvendig med </a:t>
            </a:r>
            <a:r>
              <a:rPr lang="nb-NO"/>
              <a:t>antibiotika </a:t>
            </a:r>
            <a:r>
              <a:rPr lang="nb-NO" smtClean="0"/>
              <a:t>ved luftveisinfeksjoner, anbefaler </a:t>
            </a:r>
            <a:r>
              <a:rPr lang="nb-NO">
                <a:hlinkClick r:id="rId2"/>
              </a:rPr>
              <a:t>antibiotikaretningslinjen</a:t>
            </a:r>
            <a:r>
              <a:rPr lang="nb-NO"/>
              <a:t> </a:t>
            </a:r>
            <a:r>
              <a:rPr lang="nb-NO" smtClean="0"/>
              <a:t>i de fleste tilfeller:</a:t>
            </a:r>
            <a:endParaRPr lang="nb-NO"/>
          </a:p>
          <a:p>
            <a:pPr lvl="1"/>
            <a:r>
              <a:rPr lang="nb-NO" smtClean="0"/>
              <a:t>Fenoksymetylpenicillin (Apocillin</a:t>
            </a:r>
            <a:r>
              <a:rPr lang="nb-NO"/>
              <a:t>®</a:t>
            </a:r>
            <a:r>
              <a:rPr lang="nb-NO" smtClean="0"/>
              <a:t>, Weifapenin®)</a:t>
            </a:r>
            <a:endParaRPr lang="nb-NO"/>
          </a:p>
          <a:p>
            <a:r>
              <a:rPr lang="nb-NO" smtClean="0"/>
              <a:t>Makrolid-antibiotika (klaritromycin, erytromycin og særlig azitromycin) er mer resistensdrivende</a:t>
            </a:r>
            <a:endParaRPr lang="nb-NO"/>
          </a:p>
          <a:p>
            <a:r>
              <a:rPr lang="nb-NO" smtClean="0">
                <a:solidFill>
                  <a:srgbClr val="FF0000"/>
                </a:solidFill>
              </a:rPr>
              <a:t>Er det mulig å øke andelen fenoksymetylpenicillin? Hvordan?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28611" y="2600893"/>
            <a:ext cx="5677240" cy="3890690"/>
            <a:chOff x="1067493" y="2352597"/>
            <a:chExt cx="6185884" cy="4239271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1067493" y="2352597"/>
              <a:ext cx="6185884" cy="423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4265" y="2400050"/>
              <a:ext cx="6111816" cy="3182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82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en-US" smtClean="0"/>
              <a:t>Bruk </a:t>
            </a:r>
            <a:r>
              <a:rPr lang="en-US"/>
              <a:t>av metenamin (Hiprex®)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Norge bruker mest metenamin i hele verden. Det kan ha blitt en tradisjon å sette pasienter med hyppige urinveisinfeksjoner på metenamin – kanskje uten å sjekke om det virker.</a:t>
            </a:r>
          </a:p>
          <a:p>
            <a:r>
              <a:rPr lang="nb-NO" smtClean="0"/>
              <a:t>Metenamin er ikke resistensdrivende – men det er likevel viktig nok å ikke bruke medisinen hvis den ikke er nødvendig</a:t>
            </a:r>
          </a:p>
          <a:p>
            <a:r>
              <a:rPr lang="nb-NO" smtClean="0"/>
              <a:t>Hvis man er usikker på indikasjon og effekt av metenamin hos en pasient, kan man forsøke å seponere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1280160"/>
            <a:ext cx="10527631" cy="972152"/>
          </a:xfrm>
        </p:spPr>
        <p:txBody>
          <a:bodyPr>
            <a:noAutofit/>
          </a:bodyPr>
          <a:lstStyle/>
          <a:p>
            <a:r>
              <a:rPr lang="en-US" sz="2800"/>
              <a:t>Figur 6. Bruk av metenamin ved alle deltagende institusjoner i fylket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4824663" cy="3924651"/>
          </a:xfrm>
        </p:spPr>
        <p:txBody>
          <a:bodyPr/>
          <a:lstStyle/>
          <a:p>
            <a:r>
              <a:rPr lang="nb-NO"/>
              <a:t>Figuren viser alle sykehjem i fylket, sortert </a:t>
            </a:r>
            <a:r>
              <a:rPr lang="nb-NO"/>
              <a:t>etter </a:t>
            </a:r>
            <a:r>
              <a:rPr lang="nb-NO" smtClean="0"/>
              <a:t>Hiprex®-bruk </a:t>
            </a:r>
            <a:r>
              <a:rPr lang="nb-NO"/>
              <a:t>i periode 2</a:t>
            </a:r>
          </a:p>
          <a:p>
            <a:r>
              <a:rPr lang="nb-NO" smtClean="0">
                <a:solidFill>
                  <a:srgbClr val="FF0000"/>
                </a:solidFill>
              </a:rPr>
              <a:t>Hva </a:t>
            </a:r>
            <a:r>
              <a:rPr lang="nb-NO">
                <a:solidFill>
                  <a:srgbClr val="FF0000"/>
                </a:solidFill>
              </a:rPr>
              <a:t>tenker dere om eget bruk sammenlignet med gjennomsnittet?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78" y="2370221"/>
            <a:ext cx="5672321" cy="41945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42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en-US"/>
              <a:t>Intravenøs og peroral antibiotika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Bruken av intravenøs antibiotika på sykehjem er økende.</a:t>
            </a:r>
          </a:p>
          <a:p>
            <a:r>
              <a:rPr lang="nb-NO" smtClean="0"/>
              <a:t>Det kan være fordeler og ulemper ved å gi antibiotika peroralt på sykehjem. </a:t>
            </a:r>
          </a:p>
          <a:p>
            <a:r>
              <a:rPr lang="nb-NO" smtClean="0"/>
              <a:t>Hvis antibiotika kan gis peroralt, er dette generelt en fordel med tanke på komplikasjoner, ressursbruk og resistensutvikling.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80160"/>
            <a:ext cx="9656942" cy="972152"/>
          </a:xfrm>
        </p:spPr>
        <p:txBody>
          <a:bodyPr>
            <a:noAutofit/>
          </a:bodyPr>
          <a:lstStyle/>
          <a:p>
            <a:r>
              <a:rPr lang="en-US" sz="2800"/>
              <a:t>Figur 7. Fordeling av intravenøs og peroral antibiotika på egen institusjon og på alle andre institusjoner av samme type i fylket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5438273" cy="4207382"/>
          </a:xfrm>
        </p:spPr>
        <p:txBody>
          <a:bodyPr/>
          <a:lstStyle/>
          <a:p>
            <a:r>
              <a:rPr lang="nb-NO" smtClean="0"/>
              <a:t>Figuren viser hvor mye intravenøs antibiotika som kjøpes inn til ditt sykehjem, sammenlignet med perorale antibiotikaklasser</a:t>
            </a:r>
          </a:p>
          <a:p>
            <a:r>
              <a:rPr lang="nb-NO">
                <a:solidFill>
                  <a:srgbClr val="FF0000"/>
                </a:solidFill>
              </a:rPr>
              <a:t>Ved store endringer eller avvik fra gjennomsnittet: skjønner dere </a:t>
            </a:r>
            <a:r>
              <a:rPr lang="nb-NO">
                <a:solidFill>
                  <a:srgbClr val="FF0000"/>
                </a:solidFill>
              </a:rPr>
              <a:t>hvorfor</a:t>
            </a:r>
            <a:r>
              <a:rPr lang="nb-NO" smtClean="0">
                <a:solidFill>
                  <a:srgbClr val="FF0000"/>
                </a:solidFill>
              </a:rPr>
              <a:t>?</a:t>
            </a:r>
          </a:p>
          <a:p>
            <a:r>
              <a:rPr lang="nb-NO" smtClean="0">
                <a:solidFill>
                  <a:srgbClr val="FF0000"/>
                </a:solidFill>
              </a:rPr>
              <a:t>Er det noe som bør endres? Hvordan?</a:t>
            </a:r>
            <a:endParaRPr lang="nb-NO" smtClean="0"/>
          </a:p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641431" y="2756340"/>
            <a:ext cx="5436837" cy="3703354"/>
            <a:chOff x="941697" y="2101755"/>
            <a:chExt cx="6591868" cy="4490114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941697" y="2101755"/>
              <a:ext cx="6591868" cy="4490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605" y="2253672"/>
              <a:ext cx="6413110" cy="3328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80160"/>
            <a:ext cx="9656942" cy="972152"/>
          </a:xfrm>
        </p:spPr>
        <p:txBody>
          <a:bodyPr>
            <a:noAutofit/>
          </a:bodyPr>
          <a:lstStyle/>
          <a:p>
            <a:r>
              <a:rPr lang="en-US" sz="2800"/>
              <a:t>Figur 8. Fordeling av intravenøs antibiotika på egen </a:t>
            </a:r>
            <a:r>
              <a:rPr lang="en-US" sz="2800"/>
              <a:t>institusjon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og </a:t>
            </a:r>
            <a:r>
              <a:rPr lang="en-US" sz="2800"/>
              <a:t>på alle andre institusjoner av samme type i fylket 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5005136" cy="4357786"/>
          </a:xfrm>
        </p:spPr>
        <p:txBody>
          <a:bodyPr/>
          <a:lstStyle/>
          <a:p>
            <a:r>
              <a:rPr lang="nb-NO" smtClean="0"/>
              <a:t>Også her er det et mål med høy andel smalspektret antibiotika.</a:t>
            </a:r>
          </a:p>
          <a:p>
            <a:r>
              <a:rPr lang="nb-NO" smtClean="0"/>
              <a:t>Det finnes ingen retningslinje for IV-antibiotika på sykehjem, men ASP har publisert </a:t>
            </a:r>
            <a:r>
              <a:rPr lang="nb-NO" smtClean="0">
                <a:hlinkClick r:id="rId2"/>
              </a:rPr>
              <a:t>råd og doseringsforslag</a:t>
            </a:r>
            <a:r>
              <a:rPr lang="nb-NO" smtClean="0"/>
              <a:t>  </a:t>
            </a:r>
            <a:r>
              <a:rPr lang="nb-NO" smtClean="0"/>
              <a:t> </a:t>
            </a:r>
          </a:p>
          <a:p>
            <a:r>
              <a:rPr lang="nb-NO" smtClean="0">
                <a:solidFill>
                  <a:srgbClr val="FF0000"/>
                </a:solidFill>
              </a:rPr>
              <a:t>Hvordan avgjøres det om pasienten skal ha IV-behandling?</a:t>
            </a:r>
          </a:p>
          <a:p>
            <a:r>
              <a:rPr lang="nb-NO" smtClean="0">
                <a:solidFill>
                  <a:srgbClr val="FF0000"/>
                </a:solidFill>
              </a:rPr>
              <a:t>Er det rom for forbedring?</a:t>
            </a:r>
          </a:p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955631" y="2575456"/>
            <a:ext cx="6055591" cy="4034642"/>
            <a:chOff x="872740" y="1869743"/>
            <a:chExt cx="7087433" cy="4722125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872740" y="1869743"/>
              <a:ext cx="7087433" cy="4722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02" y="1991603"/>
              <a:ext cx="6959879" cy="3600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6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nb-NO" smtClean="0"/>
              <a:t>Om denne powerpoint-presentasjonen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7"/>
            <a:ext cx="8556858" cy="4494998"/>
          </a:xfrm>
        </p:spPr>
        <p:txBody>
          <a:bodyPr>
            <a:normAutofit fontScale="92500" lnSpcReduction="10000"/>
          </a:bodyPr>
          <a:lstStyle/>
          <a:p>
            <a:r>
              <a:rPr lang="nb-NO" smtClean="0"/>
              <a:t>Egnet </a:t>
            </a:r>
            <a:r>
              <a:rPr lang="nb-NO" smtClean="0"/>
              <a:t>for å veilede en felles gjennomgang og diskusjon av rapporten</a:t>
            </a:r>
          </a:p>
          <a:p>
            <a:r>
              <a:rPr lang="nb-NO" smtClean="0"/>
              <a:t>Forslag til diskusjonstema </a:t>
            </a:r>
            <a:r>
              <a:rPr lang="nb-NO" smtClean="0">
                <a:solidFill>
                  <a:srgbClr val="FF0000"/>
                </a:solidFill>
              </a:rPr>
              <a:t>er skrevet i rødt</a:t>
            </a:r>
          </a:p>
          <a:p>
            <a:r>
              <a:rPr lang="nb-NO" smtClean="0"/>
              <a:t>Gjennomgangen kan ta fra en til tre timer. Det er mulig å dele opp i flere bolker/møter, for eksempel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mtClean="0"/>
              <a:t>Totalbruk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mtClean="0"/>
              <a:t>Urinveis- og luftveisantibiotika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mtClean="0"/>
              <a:t>Hiprex og IV/PO-antibiotika</a:t>
            </a:r>
          </a:p>
          <a:p>
            <a:r>
              <a:rPr lang="nb-NO" smtClean="0"/>
              <a:t>Forslag til gjennomføring: Presentasjonen kan vises på skjerm mens deltagerne har papirversjoner av </a:t>
            </a:r>
            <a:r>
              <a:rPr lang="nb-NO" smtClean="0"/>
              <a:t>rapporten. Figurene i denne powerpoint-presentasjonen er fra en eksempelrapport – den viser </a:t>
            </a:r>
            <a:r>
              <a:rPr lang="nb-NO" u="sng" smtClean="0"/>
              <a:t>ikke</a:t>
            </a:r>
            <a:r>
              <a:rPr lang="nb-NO" smtClean="0"/>
              <a:t> tall fra ditt sykehjem.</a:t>
            </a: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5326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80160"/>
            <a:ext cx="9656942" cy="972152"/>
          </a:xfrm>
        </p:spPr>
        <p:txBody>
          <a:bodyPr>
            <a:noAutofit/>
          </a:bodyPr>
          <a:lstStyle/>
          <a:p>
            <a:r>
              <a:rPr lang="en-US" smtClean="0"/>
              <a:t>Veien videre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2252311"/>
            <a:ext cx="10539664" cy="44613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mtClean="0"/>
              <a:t>For å oppnå forbedring trenger man </a:t>
            </a:r>
          </a:p>
          <a:p>
            <a:r>
              <a:rPr lang="nb-NO" b="1" smtClean="0"/>
              <a:t>Målinger</a:t>
            </a:r>
            <a:r>
              <a:rPr lang="nb-NO" smtClean="0"/>
              <a:t> – slik som denne rapporten</a:t>
            </a:r>
          </a:p>
          <a:p>
            <a:r>
              <a:rPr lang="nb-NO" b="1" smtClean="0"/>
              <a:t>Mål</a:t>
            </a:r>
            <a:r>
              <a:rPr lang="nb-NO" smtClean="0"/>
              <a:t> – en enighet om hva man vil forbedre, hvor mye, og innen når.</a:t>
            </a:r>
          </a:p>
          <a:p>
            <a:r>
              <a:rPr lang="nb-NO" b="1" smtClean="0"/>
              <a:t>Tiltak</a:t>
            </a:r>
            <a:r>
              <a:rPr lang="nb-NO" smtClean="0"/>
              <a:t> – en enighet om hvilke redskaper man vil bruke for å nå målet. I RASK-opplegget er det flere redskaper som kan brukes, blant annet:</a:t>
            </a:r>
          </a:p>
          <a:p>
            <a:pPr lvl="1"/>
            <a:r>
              <a:rPr lang="nb-NO" smtClean="0"/>
              <a:t>Urinprøvesjekkliste</a:t>
            </a:r>
          </a:p>
          <a:p>
            <a:pPr lvl="1"/>
            <a:r>
              <a:rPr lang="nb-NO" smtClean="0"/>
              <a:t>Videoer for internundervsining</a:t>
            </a:r>
          </a:p>
          <a:p>
            <a:pPr lvl="1"/>
            <a:r>
              <a:rPr lang="nb-NO" smtClean="0"/>
              <a:t>E-læringskurs</a:t>
            </a:r>
          </a:p>
          <a:p>
            <a:pPr lvl="1"/>
            <a:r>
              <a:rPr lang="nb-NO" smtClean="0"/>
              <a:t>Informasjonsmateriell</a:t>
            </a:r>
          </a:p>
          <a:p>
            <a:r>
              <a:rPr lang="nb-NO" smtClean="0"/>
              <a:t>Neste rapport kommer om ett år – da kan dere sjekke om målene er nådd</a:t>
            </a:r>
          </a:p>
          <a:p>
            <a:r>
              <a:rPr lang="nb-NO" smtClean="0"/>
              <a:t>Ta kontakt ved spørsmål eller kommentarer: </a:t>
            </a:r>
            <a:r>
              <a:rPr lang="nb-NO" smtClean="0">
                <a:hlinkClick r:id="rId2"/>
              </a:rPr>
              <a:t>post@antibiotikasenteret.no</a:t>
            </a:r>
            <a:r>
              <a:rPr lang="nb-NO" smtClean="0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9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nb-NO"/>
              <a:t>Hensikt med rapporten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mtClean="0"/>
              <a:t>Sammen </a:t>
            </a:r>
            <a:r>
              <a:rPr lang="nb-NO"/>
              <a:t>finne områder som kan og bør forbedres 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Diskutere hvilke tiltak som kan føre til forbedring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Prøve ut disse tiltakene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Ved neste rapport om ett år: undersøke om tiltakene gav forbedring – og </a:t>
            </a:r>
            <a:r>
              <a:rPr lang="nb-NO" smtClean="0"/>
              <a:t>eventuelt finne </a:t>
            </a:r>
            <a:r>
              <a:rPr lang="nb-NO"/>
              <a:t>nye områder som kan forbedres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nb-NO" smtClean="0"/>
              <a:t>Om rapporten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Viser </a:t>
            </a:r>
            <a:r>
              <a:rPr lang="nb-NO" smtClean="0"/>
              <a:t>innkjøpt </a:t>
            </a:r>
            <a:r>
              <a:rPr lang="nb-NO" smtClean="0"/>
              <a:t>antibiotika</a:t>
            </a:r>
          </a:p>
          <a:p>
            <a:pPr lvl="1"/>
            <a:r>
              <a:rPr lang="nb-NO" smtClean="0">
                <a:solidFill>
                  <a:srgbClr val="FF0000"/>
                </a:solidFill>
              </a:rPr>
              <a:t>Fordeler / ulemper ved dette?</a:t>
            </a:r>
          </a:p>
          <a:p>
            <a:r>
              <a:rPr lang="nb-NO" smtClean="0"/>
              <a:t>Sammenligner egen institusjon med andre av samme type i fylket</a:t>
            </a:r>
          </a:p>
          <a:p>
            <a:pPr lvl="1"/>
            <a:r>
              <a:rPr lang="nb-NO" smtClean="0"/>
              <a:t>Langtidssykehjem</a:t>
            </a:r>
          </a:p>
          <a:p>
            <a:pPr lvl="1"/>
            <a:r>
              <a:rPr lang="nb-NO" smtClean="0"/>
              <a:t>Korttids-/</a:t>
            </a:r>
            <a:r>
              <a:rPr lang="nb-NO"/>
              <a:t> </a:t>
            </a:r>
            <a:r>
              <a:rPr lang="nb-NO" smtClean="0"/>
              <a:t>«blandingssykehjem</a:t>
            </a:r>
            <a:r>
              <a:rPr lang="nb-NO" smtClean="0"/>
              <a:t>» (Minst 20 % av plassene er korttidsplasser)</a:t>
            </a:r>
            <a:endParaRPr lang="nb-NO" smtClean="0"/>
          </a:p>
          <a:p>
            <a:r>
              <a:rPr lang="nb-NO" smtClean="0"/>
              <a:t>Sammenligner to perioder: </a:t>
            </a:r>
          </a:p>
          <a:p>
            <a:pPr lvl="1"/>
            <a:r>
              <a:rPr lang="nb-NO" smtClean="0"/>
              <a:t>Siste år vi har data fra (Periode 2)</a:t>
            </a:r>
          </a:p>
          <a:p>
            <a:pPr lvl="1"/>
            <a:r>
              <a:rPr lang="nb-NO" smtClean="0"/>
              <a:t>Forrige år vi har data fra (Periode 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nb-NO" smtClean="0"/>
              <a:t>Totalbruk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Et redusert totalbruk av antibiotika gir mindre risiko for resistensutvikling</a:t>
            </a:r>
          </a:p>
          <a:p>
            <a:r>
              <a:rPr lang="nb-NO" smtClean="0"/>
              <a:t>Totalbruk varierer </a:t>
            </a:r>
            <a:r>
              <a:rPr lang="nb-NO" smtClean="0"/>
              <a:t>svært mye mellom ulike sykehjem. Stor variasjon viser at det er grunnlag for forbedring.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7" y="2252312"/>
            <a:ext cx="3955983" cy="3924651"/>
          </a:xfrm>
        </p:spPr>
        <p:txBody>
          <a:bodyPr/>
          <a:lstStyle/>
          <a:p>
            <a:r>
              <a:rPr lang="nb-NO" smtClean="0"/>
              <a:t>Figuren viser alle </a:t>
            </a:r>
            <a:r>
              <a:rPr lang="nb-NO" smtClean="0"/>
              <a:t>sykehjem i fylket, sortert etter antibiotikabruk i periode 2</a:t>
            </a:r>
          </a:p>
          <a:p>
            <a:r>
              <a:rPr lang="nb-NO" smtClean="0"/>
              <a:t>Hiprex er ikke med</a:t>
            </a:r>
          </a:p>
          <a:p>
            <a:r>
              <a:rPr lang="nb-NO" smtClean="0">
                <a:solidFill>
                  <a:srgbClr val="FF0000"/>
                </a:solidFill>
              </a:rPr>
              <a:t>Hva tenker dere om eget bruk sammenlignet med gjennomsnittet?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389"/>
          <a:stretch/>
        </p:blipFill>
        <p:spPr>
          <a:xfrm>
            <a:off x="5973707" y="2358188"/>
            <a:ext cx="6141292" cy="425436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>
            <a:noAutofit/>
          </a:bodyPr>
          <a:lstStyle/>
          <a:p>
            <a:r>
              <a:rPr lang="nb-NO" sz="2800"/>
              <a:t>Figur 1. Antibiotikabruk ved alle deltagende institusjoner i fylket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3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691224"/>
            <a:ext cx="4726004" cy="3924651"/>
          </a:xfrm>
        </p:spPr>
        <p:txBody>
          <a:bodyPr/>
          <a:lstStyle/>
          <a:p>
            <a:r>
              <a:rPr lang="nb-NO" smtClean="0"/>
              <a:t>Det er ønskelig med redusert totalbruk. Minustall er derfor grønt.</a:t>
            </a:r>
          </a:p>
          <a:p>
            <a:r>
              <a:rPr lang="nb-NO" smtClean="0"/>
              <a:t>Det er ønskelig med økt andel gunstig antibiotika. Plusstall er derfor grønt, og minustall er rødt</a:t>
            </a:r>
            <a:r>
              <a:rPr lang="nb-NO" smtClean="0"/>
              <a:t>.</a:t>
            </a:r>
          </a:p>
          <a:p>
            <a:r>
              <a:rPr lang="nb-NO" smtClean="0">
                <a:solidFill>
                  <a:srgbClr val="FF0000"/>
                </a:solidFill>
              </a:rPr>
              <a:t>Hva tenker dere om endringen siden sist?</a:t>
            </a:r>
            <a:endParaRPr lang="nb-NO" smtClean="0">
              <a:solidFill>
                <a:srgbClr val="FF0000"/>
              </a:solidFill>
            </a:endParaRPr>
          </a:p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34853" y="2363964"/>
            <a:ext cx="6362700" cy="3305175"/>
            <a:chOff x="5715602" y="1280160"/>
            <a:chExt cx="6362700" cy="3305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602" y="1280160"/>
              <a:ext cx="6362700" cy="3305175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5" name="Rectangle 4"/>
            <p:cNvSpPr/>
            <p:nvPr/>
          </p:nvSpPr>
          <p:spPr>
            <a:xfrm>
              <a:off x="5784782" y="3157086"/>
              <a:ext cx="1270535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100" smtClean="0">
                  <a:solidFill>
                    <a:schemeClr val="tx1"/>
                  </a:solidFill>
                </a:rPr>
                <a:t>Navn på eget sykehjem</a:t>
              </a:r>
              <a:endParaRPr lang="en-US" sz="110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8807116" y="4096512"/>
            <a:ext cx="847023" cy="654518"/>
          </a:xfrm>
          <a:prstGeom prst="ellipse">
            <a:avLst/>
          </a:prstGeom>
          <a:noFill/>
          <a:ln w="28575">
            <a:solidFill>
              <a:srgbClr val="504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2040556" y="3730752"/>
            <a:ext cx="6890604" cy="461612"/>
          </a:xfrm>
          <a:prstGeom prst="line">
            <a:avLst/>
          </a:prstGeom>
          <a:ln w="28575">
            <a:solidFill>
              <a:srgbClr val="504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250531" y="4135013"/>
            <a:ext cx="771424" cy="1463040"/>
          </a:xfrm>
          <a:prstGeom prst="ellipse">
            <a:avLst/>
          </a:prstGeom>
          <a:noFill/>
          <a:ln w="28575">
            <a:solidFill>
              <a:srgbClr val="504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0813" y="5318520"/>
            <a:ext cx="9045058" cy="84270"/>
          </a:xfrm>
          <a:prstGeom prst="line">
            <a:avLst/>
          </a:prstGeom>
          <a:ln w="28575">
            <a:solidFill>
              <a:srgbClr val="504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532860" cy="1001028"/>
          </a:xfrm>
        </p:spPr>
        <p:txBody>
          <a:bodyPr>
            <a:noAutofit/>
          </a:bodyPr>
          <a:lstStyle/>
          <a:p>
            <a:r>
              <a:rPr lang="en-US" sz="2800" smtClean="0"/>
              <a:t>Tabell </a:t>
            </a:r>
            <a:r>
              <a:rPr lang="en-US" sz="2800"/>
              <a:t>1. Endring i antibiotikabruk fra periode 1 til periode 2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769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8" y="1260909"/>
            <a:ext cx="9656942" cy="1001028"/>
          </a:xfrm>
        </p:spPr>
        <p:txBody>
          <a:bodyPr/>
          <a:lstStyle/>
          <a:p>
            <a:r>
              <a:rPr lang="nb-NO" smtClean="0"/>
              <a:t>Forbruksprofil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61936"/>
            <a:ext cx="8556858" cy="4398745"/>
          </a:xfrm>
        </p:spPr>
        <p:txBody>
          <a:bodyPr/>
          <a:lstStyle/>
          <a:p>
            <a:r>
              <a:rPr lang="nb-NO" smtClean="0"/>
              <a:t>Viser hvilke typer antibiotika som er kjøpt inn</a:t>
            </a:r>
            <a:endParaRPr lang="nb-NO" smtClean="0"/>
          </a:p>
          <a:p>
            <a:r>
              <a:rPr lang="nb-NO" smtClean="0"/>
              <a:t>En høy andel smalspektret – eller lite resistensdrivende – antibiotika gir mindre risiko for resistensutvikling</a:t>
            </a:r>
          </a:p>
          <a:p>
            <a:r>
              <a:rPr lang="nb-NO" smtClean="0"/>
              <a:t>Andel </a:t>
            </a:r>
            <a:r>
              <a:rPr lang="nb-NO" smtClean="0"/>
              <a:t>smalspektret varierer svært mye mellom ulike sykehjem. Stor variasjon viser at det er grunnlag for forbedring.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48" y="2252312"/>
            <a:ext cx="4941207" cy="4248896"/>
          </a:xfrm>
        </p:spPr>
        <p:txBody>
          <a:bodyPr>
            <a:normAutofit/>
          </a:bodyPr>
          <a:lstStyle/>
          <a:p>
            <a:r>
              <a:rPr lang="nb-NO"/>
              <a:t>Hiprex er ikke med </a:t>
            </a:r>
            <a:endParaRPr lang="en-US"/>
          </a:p>
          <a:p>
            <a:r>
              <a:rPr lang="nb-NO" smtClean="0"/>
              <a:t>Fokuser gjerne på enkelte av antibiotikaklassene</a:t>
            </a:r>
          </a:p>
          <a:p>
            <a:r>
              <a:rPr lang="nb-NO" smtClean="0">
                <a:solidFill>
                  <a:srgbClr val="FF0000"/>
                </a:solidFill>
              </a:rPr>
              <a:t>Ved store endringer eller avvik fra gjennomsnittet: skjønner dere hvorfor?</a:t>
            </a:r>
          </a:p>
          <a:p>
            <a:r>
              <a:rPr lang="nb-NO" smtClean="0">
                <a:solidFill>
                  <a:srgbClr val="FF0000"/>
                </a:solidFill>
              </a:rPr>
              <a:t>Er det noen antibiotikaklasser dere vil redusere på? </a:t>
            </a:r>
            <a:r>
              <a:rPr lang="nb-NO" smtClean="0">
                <a:solidFill>
                  <a:srgbClr val="FF0000"/>
                </a:solidFill>
              </a:rPr>
              <a:t>Hvordan skal dere få det til?</a:t>
            </a:r>
            <a:endParaRPr lang="nb-NO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64983" y="2261937"/>
            <a:ext cx="6213180" cy="4239271"/>
            <a:chOff x="1067493" y="2352597"/>
            <a:chExt cx="6213180" cy="4239271"/>
          </a:xfrm>
          <a:effectLst>
            <a:outerShdw blurRad="165100" dist="254000" dir="8100000" algn="tr" rotWithShape="0">
              <a:prstClr val="black">
                <a:alpha val="28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1067493" y="2352597"/>
              <a:ext cx="6213180" cy="423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789" y="2366245"/>
              <a:ext cx="6185884" cy="32085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5042" y="5578446"/>
              <a:ext cx="3408972" cy="924721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818148" y="1260909"/>
            <a:ext cx="8571512" cy="1001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rgbClr val="504F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Figur 2. Antibiotikaklasser på egen institusjon og på alle andre institusjoner av samme type i fylket</a:t>
            </a:r>
          </a:p>
        </p:txBody>
      </p:sp>
    </p:spTree>
    <p:extLst>
      <p:ext uri="{BB962C8B-B14F-4D97-AF65-F5344CB8AC3E}">
        <p14:creationId xmlns:p14="http://schemas.microsoft.com/office/powerpoint/2010/main" val="9079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EEDD666-FFF8-4C86-B05E-83C7EF6D8DEE}" vid="{C2F8DDFE-A8C1-4E25-9EDF-9F8122D607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RASK-mal</Template>
  <TotalTime>705</TotalTime>
  <Words>1052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Gjennomgang av antibiotikarapporten</vt:lpstr>
      <vt:lpstr>Om denne powerpoint-presentasjonen</vt:lpstr>
      <vt:lpstr>Hensikt med rapporten</vt:lpstr>
      <vt:lpstr>Om rapporten</vt:lpstr>
      <vt:lpstr>Totalbruk</vt:lpstr>
      <vt:lpstr>Figur 1. Antibiotikabruk ved alle deltagende institusjoner i fylket</vt:lpstr>
      <vt:lpstr>Tabell 1. Endring i antibiotikabruk fra periode 1 til periode 2</vt:lpstr>
      <vt:lpstr>Forbruksprofil</vt:lpstr>
      <vt:lpstr>PowerPoint Presentation</vt:lpstr>
      <vt:lpstr>PowerPoint Presentation</vt:lpstr>
      <vt:lpstr>Bruk av urinveisantibiotika</vt:lpstr>
      <vt:lpstr>Figur 4. Urinveisantibiotika på egen institusjon og på alle andre institusjoner av samme type i fylke</vt:lpstr>
      <vt:lpstr>Bruk av luftveisantibiotika</vt:lpstr>
      <vt:lpstr>Figur 5. Luftveisantibiotika på egen institusjon  og på alle andre institusjoner av samme type i fylket </vt:lpstr>
      <vt:lpstr>Bruk av metenamin (Hiprex®) </vt:lpstr>
      <vt:lpstr>Figur 6. Bruk av metenamin ved alle deltagende institusjoner i fylket</vt:lpstr>
      <vt:lpstr>Intravenøs og peroral antibiotika</vt:lpstr>
      <vt:lpstr>Figur 7. Fordeling av intravenøs og peroral antibiotika på egen institusjon og på alle andre institusjoner av samme type i fylket</vt:lpstr>
      <vt:lpstr>Figur 8. Fordeling av intravenøs antibiotika på egen institusjon  og på alle andre institusjoner av samme type i fylket </vt:lpstr>
      <vt:lpstr>Veien videre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Høye</dc:creator>
  <cp:lastModifiedBy>Sigurd Høye</cp:lastModifiedBy>
  <cp:revision>29</cp:revision>
  <dcterms:created xsi:type="dcterms:W3CDTF">2023-10-09T13:53:37Z</dcterms:created>
  <dcterms:modified xsi:type="dcterms:W3CDTF">2023-11-06T14:47:30Z</dcterms:modified>
</cp:coreProperties>
</file>